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6" r:id="rId5"/>
    <p:sldId id="264" r:id="rId6"/>
    <p:sldId id="277" r:id="rId7"/>
    <p:sldId id="262" r:id="rId8"/>
    <p:sldId id="289" r:id="rId9"/>
    <p:sldId id="267" r:id="rId10"/>
    <p:sldId id="279" r:id="rId11"/>
    <p:sldId id="278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71" r:id="rId22"/>
    <p:sldId id="261" r:id="rId23"/>
    <p:sldId id="290" r:id="rId24"/>
    <p:sldId id="275" r:id="rId25"/>
  </p:sldIdLst>
  <p:sldSz cx="18288000" cy="10287000"/>
  <p:notesSz cx="6858000" cy="9144000"/>
  <p:embeddedFontLst>
    <p:embeddedFont>
      <p:font typeface="Agrandir Bold" panose="02010600030101010101" charset="-122"/>
      <p:regular r:id="rId27"/>
      <p:bold r:id="rId27"/>
    </p:embeddedFont>
    <p:embeddedFont>
      <p:font typeface="FZSongKeBenXiuKaiS-R-GB" panose="02010600030101010101" charset="-122"/>
      <p:regular r:id="rId28"/>
    </p:embeddedFont>
    <p:embeddedFont>
      <p:font typeface="FZYiYingBeiLiShuS" panose="02010600030101010101" charset="-122"/>
      <p:regular r:id="rId27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Times" panose="02020603050405020304" pitchFamily="18" charset="0"/>
      <p:regular r:id="rId33"/>
      <p:bold r:id="rId34"/>
      <p:italic r:id="rId35"/>
      <p:boldItalic r:id="rId36"/>
    </p:embeddedFont>
    <p:embeddedFont>
      <p:font typeface="等线" panose="02010600030101010101" pitchFamily="2" charset="-122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3A37A-E683-4CDE-8563-88458A88EF30}" v="9" dt="2023-12-27T07:06:27.525"/>
    <p1510:client id="{4E3B5702-FF0A-4129-AEF4-155F7D7FD7A0}" v="523" dt="2023-12-27T13:33:25.607"/>
    <p1510:client id="{A1895816-C111-4D5A-921C-B459F749EDB4}" v="26" dt="2023-12-27T07:09:26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527" autoAdjust="0"/>
  </p:normalViewPr>
  <p:slideViewPr>
    <p:cSldViewPr>
      <p:cViewPr varScale="1">
        <p:scale>
          <a:sx n="60" d="100"/>
          <a:sy n="60" d="100"/>
        </p:scale>
        <p:origin x="34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BB136-269A-BD46-950E-39DC5A6168BC}" type="datetimeFigureOut">
              <a:t>2023/12/29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1CD27-AA06-7D46-B1DD-8B518C6FF62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453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2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27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9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34.png"/><Relationship Id="rId2" Type="http://schemas.openxmlformats.org/officeDocument/2006/relationships/image" Target="../media/image3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2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40.jp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39.png"/><Relationship Id="rId2" Type="http://schemas.openxmlformats.org/officeDocument/2006/relationships/image" Target="../media/image2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37.png"/><Relationship Id="rId10" Type="http://schemas.openxmlformats.org/officeDocument/2006/relationships/image" Target="../media/image10.png"/><Relationship Id="rId19" Type="http://schemas.openxmlformats.org/officeDocument/2006/relationships/image" Target="../media/image41.jp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43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4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48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5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4.svg"/><Relationship Id="rId5" Type="http://schemas.openxmlformats.org/officeDocument/2006/relationships/image" Target="../media/image51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5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4.svg"/><Relationship Id="rId5" Type="http://schemas.openxmlformats.org/officeDocument/2006/relationships/image" Target="../media/image51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5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00333A30-022A-4A51-284E-7193FB170D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13" y="2380730"/>
            <a:ext cx="6182520" cy="3097880"/>
          </a:xfrm>
          <a:prstGeom prst="rect">
            <a:avLst/>
          </a:prstGeom>
          <a:effectLst>
            <a:softEdge rad="358207"/>
          </a:effectLst>
        </p:spPr>
      </p:pic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692031">
            <a:off x="-2737454" y="7795186"/>
            <a:ext cx="18246653" cy="21754578"/>
          </a:xfrm>
          <a:custGeom>
            <a:avLst/>
            <a:gdLst/>
            <a:ahLst/>
            <a:cxnLst/>
            <a:rect l="l" t="t" r="r" b="b"/>
            <a:pathLst>
              <a:path w="18246653" h="21754578">
                <a:moveTo>
                  <a:pt x="0" y="0"/>
                </a:moveTo>
                <a:lnTo>
                  <a:pt x="18246652" y="0"/>
                </a:lnTo>
                <a:lnTo>
                  <a:pt x="18246652" y="21754578"/>
                </a:lnTo>
                <a:lnTo>
                  <a:pt x="0" y="21754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1430000" y="7700690"/>
            <a:ext cx="5314998" cy="984382"/>
            <a:chOff x="0" y="0"/>
            <a:chExt cx="940655" cy="1497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0655" cy="149788"/>
            </a:xfrm>
            <a:custGeom>
              <a:avLst/>
              <a:gdLst/>
              <a:ahLst/>
              <a:cxnLst/>
              <a:rect l="l" t="t" r="r" b="b"/>
              <a:pathLst>
                <a:path w="940655" h="149788">
                  <a:moveTo>
                    <a:pt x="74894" y="0"/>
                  </a:moveTo>
                  <a:lnTo>
                    <a:pt x="865761" y="0"/>
                  </a:lnTo>
                  <a:cubicBezTo>
                    <a:pt x="907124" y="0"/>
                    <a:pt x="940655" y="33531"/>
                    <a:pt x="940655" y="74894"/>
                  </a:cubicBezTo>
                  <a:lnTo>
                    <a:pt x="940655" y="74894"/>
                  </a:lnTo>
                  <a:cubicBezTo>
                    <a:pt x="940655" y="94757"/>
                    <a:pt x="932765" y="113807"/>
                    <a:pt x="918719" y="127852"/>
                  </a:cubicBezTo>
                  <a:cubicBezTo>
                    <a:pt x="904674" y="141897"/>
                    <a:pt x="885625" y="149788"/>
                    <a:pt x="865761" y="149788"/>
                  </a:cubicBezTo>
                  <a:lnTo>
                    <a:pt x="74894" y="149788"/>
                  </a:lnTo>
                  <a:cubicBezTo>
                    <a:pt x="55031" y="149788"/>
                    <a:pt x="35981" y="141897"/>
                    <a:pt x="21936" y="127852"/>
                  </a:cubicBezTo>
                  <a:cubicBezTo>
                    <a:pt x="7891" y="113807"/>
                    <a:pt x="0" y="94757"/>
                    <a:pt x="0" y="74894"/>
                  </a:cubicBezTo>
                  <a:lnTo>
                    <a:pt x="0" y="74894"/>
                  </a:lnTo>
                  <a:cubicBezTo>
                    <a:pt x="0" y="55031"/>
                    <a:pt x="7891" y="35981"/>
                    <a:pt x="21936" y="21936"/>
                  </a:cubicBezTo>
                  <a:cubicBezTo>
                    <a:pt x="35981" y="7891"/>
                    <a:pt x="55031" y="0"/>
                    <a:pt x="74894" y="0"/>
                  </a:cubicBezTo>
                  <a:close/>
                </a:path>
              </a:pathLst>
            </a:custGeom>
            <a:solidFill>
              <a:srgbClr val="7B74A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940655" cy="178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31" y="2697464"/>
            <a:ext cx="13616942" cy="3059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51"/>
              </a:lnSpc>
            </a:pPr>
            <a:r>
              <a:rPr lang="zh-CN" altLang="en-US" sz="10376" spc="1016" dirty="0" err="1">
                <a:solidFill>
                  <a:srgbClr val="595382"/>
                </a:solidFill>
                <a:latin typeface="FZYiYingBeiLiShuS" panose="02000500000000000000" pitchFamily="2" charset="-122"/>
                <a:ea typeface="FZYiYingBeiLiShuS" panose="02000500000000000000" pitchFamily="2" charset="-122"/>
              </a:rPr>
              <a:t>柴门闻犬吠，</a:t>
            </a:r>
            <a:endParaRPr lang="en-US" altLang="zh-CN" sz="10376" spc="1016" dirty="0" err="1">
              <a:solidFill>
                <a:srgbClr val="595382"/>
              </a:solidFill>
              <a:latin typeface="FZYiYingBeiLiShuS" panose="02000500000000000000" pitchFamily="2" charset="-122"/>
              <a:ea typeface="FZYiYingBeiLiShuS" panose="02000500000000000000" pitchFamily="2" charset="-122"/>
            </a:endParaRPr>
          </a:p>
          <a:p>
            <a:pPr algn="ctr">
              <a:lnSpc>
                <a:spcPts val="12451"/>
              </a:lnSpc>
            </a:pPr>
            <a:r>
              <a:rPr lang="zh-CN" altLang="en-US" sz="10376" spc="1016" dirty="0" err="1">
                <a:solidFill>
                  <a:srgbClr val="595382"/>
                </a:solidFill>
                <a:latin typeface="FZYiYingBeiLiShuS" panose="02000500000000000000" pitchFamily="2" charset="-122"/>
                <a:ea typeface="FZYiYingBeiLiShuS" panose="02000500000000000000" pitchFamily="2" charset="-122"/>
              </a:rPr>
              <a:t>风雪夜归人</a:t>
            </a:r>
            <a:endParaRPr lang="en-US" altLang="zh-CN" sz="10376" spc="1016" dirty="0">
              <a:solidFill>
                <a:srgbClr val="595382"/>
              </a:solidFill>
              <a:latin typeface="FZYiYingBeiLiShuS" panose="02000500000000000000" pitchFamily="2" charset="-122"/>
              <a:ea typeface="FZYiYingBeiLiShuS" panose="02000500000000000000" pitchFamily="2" charset="-122"/>
            </a:endParaRPr>
          </a:p>
        </p:txBody>
      </p:sp>
      <p:sp>
        <p:nvSpPr>
          <p:cNvPr id="8" name="Freeform 8"/>
          <p:cNvSpPr/>
          <p:nvPr/>
        </p:nvSpPr>
        <p:spPr>
          <a:xfrm rot="6853427">
            <a:off x="14395006" y="-3805128"/>
            <a:ext cx="5356999" cy="7593684"/>
          </a:xfrm>
          <a:custGeom>
            <a:avLst/>
            <a:gdLst/>
            <a:ahLst/>
            <a:cxnLst/>
            <a:rect l="l" t="t" r="r" b="b"/>
            <a:pathLst>
              <a:path w="5356999" h="7593684">
                <a:moveTo>
                  <a:pt x="0" y="0"/>
                </a:moveTo>
                <a:lnTo>
                  <a:pt x="5356999" y="0"/>
                </a:lnTo>
                <a:lnTo>
                  <a:pt x="5356999" y="7593684"/>
                </a:lnTo>
                <a:lnTo>
                  <a:pt x="0" y="7593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871510" y="5774043"/>
            <a:ext cx="15201995" cy="142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451"/>
              </a:lnSpc>
            </a:pPr>
            <a:r>
              <a:rPr lang="en-US" altLang="zh-CN" sz="6000" spc="1016" dirty="0" err="1">
                <a:solidFill>
                  <a:srgbClr val="595382"/>
                </a:solidFill>
                <a:latin typeface="Times" pitchFamily="2" charset="0"/>
              </a:rPr>
              <a:t>PetPat</a:t>
            </a:r>
            <a:r>
              <a:rPr lang="zh-CN" altLang="en-US" sz="6000" spc="1016" dirty="0">
                <a:solidFill>
                  <a:srgbClr val="595382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宠物领养网站展示</a:t>
            </a:r>
            <a:endParaRPr lang="en-US" altLang="zh-CN" sz="6000" spc="1016" dirty="0">
              <a:solidFill>
                <a:srgbClr val="595382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583940" y="7980674"/>
            <a:ext cx="3458054" cy="488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zh-CN" altLang="en-US" sz="4000">
                <a:solidFill>
                  <a:srgbClr val="FEFFFF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汇报</a:t>
            </a:r>
            <a:r>
              <a:rPr lang="en-US" sz="4000" u="none" strike="noStrike">
                <a:solidFill>
                  <a:srgbClr val="FEFFFF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：</a:t>
            </a:r>
            <a:r>
              <a:rPr lang="zh-CN" altLang="en-US" sz="4000">
                <a:solidFill>
                  <a:srgbClr val="FEFFFF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王骏佳</a:t>
            </a:r>
            <a:endParaRPr lang="en-US" sz="4000" u="none" strike="noStrike">
              <a:solidFill>
                <a:srgbClr val="FEFFFF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15" name="Freeform 15"/>
          <p:cNvSpPr/>
          <p:nvPr/>
        </p:nvSpPr>
        <p:spPr>
          <a:xfrm rot="-1573289" flipH="1">
            <a:off x="258017" y="6456142"/>
            <a:ext cx="2434777" cy="4626655"/>
          </a:xfrm>
          <a:custGeom>
            <a:avLst/>
            <a:gdLst/>
            <a:ahLst/>
            <a:cxnLst/>
            <a:rect l="l" t="t" r="r" b="b"/>
            <a:pathLst>
              <a:path w="2434777" h="4626655">
                <a:moveTo>
                  <a:pt x="2434778" y="0"/>
                </a:moveTo>
                <a:lnTo>
                  <a:pt x="0" y="0"/>
                </a:lnTo>
                <a:lnTo>
                  <a:pt x="0" y="4626655"/>
                </a:lnTo>
                <a:lnTo>
                  <a:pt x="2434778" y="4626655"/>
                </a:lnTo>
                <a:lnTo>
                  <a:pt x="2434778" y="0"/>
                </a:lnTo>
                <a:close/>
              </a:path>
            </a:pathLst>
          </a:custGeom>
          <a:blipFill>
            <a:blip r:embed="rId9">
              <a:alphaModFix amt="5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 rot="-6862313" flipH="1">
            <a:off x="16055058" y="-362058"/>
            <a:ext cx="2225516" cy="4229010"/>
          </a:xfrm>
          <a:custGeom>
            <a:avLst/>
            <a:gdLst/>
            <a:ahLst/>
            <a:cxnLst/>
            <a:rect l="l" t="t" r="r" b="b"/>
            <a:pathLst>
              <a:path w="2225516" h="4229010">
                <a:moveTo>
                  <a:pt x="2225516" y="0"/>
                </a:moveTo>
                <a:lnTo>
                  <a:pt x="0" y="0"/>
                </a:lnTo>
                <a:lnTo>
                  <a:pt x="0" y="4229010"/>
                </a:lnTo>
                <a:lnTo>
                  <a:pt x="2225516" y="4229010"/>
                </a:lnTo>
                <a:lnTo>
                  <a:pt x="2225516" y="0"/>
                </a:lnTo>
                <a:close/>
              </a:path>
            </a:pathLst>
          </a:custGeom>
          <a:blipFill>
            <a:blip r:embed="rId9">
              <a:alphaModFix amt="43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 rot="-6362442" flipH="1">
            <a:off x="15234643" y="-1374028"/>
            <a:ext cx="1671863" cy="3176937"/>
          </a:xfrm>
          <a:custGeom>
            <a:avLst/>
            <a:gdLst/>
            <a:ahLst/>
            <a:cxnLst/>
            <a:rect l="l" t="t" r="r" b="b"/>
            <a:pathLst>
              <a:path w="1671863" h="3176937">
                <a:moveTo>
                  <a:pt x="1671863" y="0"/>
                </a:moveTo>
                <a:lnTo>
                  <a:pt x="0" y="0"/>
                </a:lnTo>
                <a:lnTo>
                  <a:pt x="0" y="3176937"/>
                </a:lnTo>
                <a:lnTo>
                  <a:pt x="1671863" y="3176937"/>
                </a:lnTo>
                <a:lnTo>
                  <a:pt x="1671863" y="0"/>
                </a:lnTo>
                <a:close/>
              </a:path>
            </a:pathLst>
          </a:custGeom>
          <a:blipFill>
            <a:blip r:embed="rId9">
              <a:alphaModFix amt="43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 rot="1192800" flipH="1">
            <a:off x="3059830" y="8119362"/>
            <a:ext cx="1417459" cy="2693509"/>
          </a:xfrm>
          <a:custGeom>
            <a:avLst/>
            <a:gdLst/>
            <a:ahLst/>
            <a:cxnLst/>
            <a:rect l="l" t="t" r="r" b="b"/>
            <a:pathLst>
              <a:path w="1417459" h="2693509">
                <a:moveTo>
                  <a:pt x="1417459" y="0"/>
                </a:moveTo>
                <a:lnTo>
                  <a:pt x="0" y="0"/>
                </a:lnTo>
                <a:lnTo>
                  <a:pt x="0" y="2693509"/>
                </a:lnTo>
                <a:lnTo>
                  <a:pt x="1417459" y="2693509"/>
                </a:lnTo>
                <a:lnTo>
                  <a:pt x="1417459" y="0"/>
                </a:lnTo>
                <a:close/>
              </a:path>
            </a:pathLst>
          </a:custGeom>
          <a:blipFill>
            <a:blip r:embed="rId9">
              <a:alphaModFix amt="5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>
          <a:xfrm rot="5793235" flipH="1">
            <a:off x="47919" y="335573"/>
            <a:ext cx="1370816" cy="2604875"/>
          </a:xfrm>
          <a:custGeom>
            <a:avLst/>
            <a:gdLst/>
            <a:ahLst/>
            <a:cxnLst/>
            <a:rect l="l" t="t" r="r" b="b"/>
            <a:pathLst>
              <a:path w="1370816" h="2604875">
                <a:moveTo>
                  <a:pt x="1370815" y="0"/>
                </a:moveTo>
                <a:lnTo>
                  <a:pt x="0" y="0"/>
                </a:lnTo>
                <a:lnTo>
                  <a:pt x="0" y="2604875"/>
                </a:lnTo>
                <a:lnTo>
                  <a:pt x="1370815" y="2604875"/>
                </a:lnTo>
                <a:lnTo>
                  <a:pt x="137081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0"/>
          <p:cNvSpPr/>
          <p:nvPr/>
        </p:nvSpPr>
        <p:spPr>
          <a:xfrm rot="5813113">
            <a:off x="-1062297" y="-3576266"/>
            <a:ext cx="5489839" cy="5926951"/>
          </a:xfrm>
          <a:custGeom>
            <a:avLst/>
            <a:gdLst/>
            <a:ahLst/>
            <a:cxnLst/>
            <a:rect l="l" t="t" r="r" b="b"/>
            <a:pathLst>
              <a:path w="5489839" h="5926951">
                <a:moveTo>
                  <a:pt x="0" y="0"/>
                </a:moveTo>
                <a:lnTo>
                  <a:pt x="5489838" y="0"/>
                </a:lnTo>
                <a:lnTo>
                  <a:pt x="5489838" y="5926951"/>
                </a:lnTo>
                <a:lnTo>
                  <a:pt x="0" y="5926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248400" y="1749515"/>
            <a:ext cx="5776232" cy="236644"/>
            <a:chOff x="0" y="0"/>
            <a:chExt cx="1056021" cy="42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19440" y="998064"/>
            <a:ext cx="6148760" cy="88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系统状态的可见度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86BE17CA-AC0E-90E9-4BFD-00DFCE73A6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6" y="2042704"/>
            <a:ext cx="4263991" cy="297487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EDB3196-8EBC-629D-7A8F-866A40FECF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5" y="5293104"/>
            <a:ext cx="4157651" cy="2872248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3EBE0BF-8628-8211-F727-52A7A598E07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17" y="2871479"/>
            <a:ext cx="5996216" cy="462071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60F8005-97A6-A0C7-5F2C-7A821D2625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56" y="3337088"/>
            <a:ext cx="5556020" cy="3689495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8C22751D-5EC6-EC42-68DF-22526215BEA6}"/>
              </a:ext>
            </a:extLst>
          </p:cNvPr>
          <p:cNvSpPr txBox="1"/>
          <p:nvPr/>
        </p:nvSpPr>
        <p:spPr>
          <a:xfrm>
            <a:off x="3592238" y="8309024"/>
            <a:ext cx="3477106" cy="600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zh-CN" altLang="en-US" sz="4000" spc="279" dirty="0">
                <a:solidFill>
                  <a:srgbClr val="484466"/>
                </a:solidFill>
                <a:ea typeface="思源黑体 2 Bold"/>
              </a:rPr>
              <a:t>鼠标悬浮变色</a:t>
            </a:r>
            <a:endParaRPr lang="en-US" altLang="zh-CN" sz="4000" spc="279" dirty="0">
              <a:solidFill>
                <a:srgbClr val="484466"/>
              </a:solidFill>
              <a:ea typeface="思源黑体 2 Bold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2697D45-DB76-F969-6613-B5A3D325C1FB}"/>
              </a:ext>
            </a:extLst>
          </p:cNvPr>
          <p:cNvSpPr txBox="1"/>
          <p:nvPr/>
        </p:nvSpPr>
        <p:spPr>
          <a:xfrm>
            <a:off x="12372494" y="8237467"/>
            <a:ext cx="3477106" cy="600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zh-CN" altLang="en-US" sz="4000" spc="279" dirty="0">
                <a:solidFill>
                  <a:srgbClr val="484466"/>
                </a:solidFill>
                <a:ea typeface="思源黑体 2 Bold"/>
              </a:rPr>
              <a:t>按钮提交反馈</a:t>
            </a:r>
            <a:endParaRPr lang="en-US" altLang="zh-CN" sz="4000" spc="279" dirty="0">
              <a:solidFill>
                <a:srgbClr val="484466"/>
              </a:solidFill>
              <a:ea typeface="思源黑体 2 Bold"/>
            </a:endParaRPr>
          </a:p>
        </p:txBody>
      </p:sp>
    </p:spTree>
    <p:extLst>
      <p:ext uri="{BB962C8B-B14F-4D97-AF65-F5344CB8AC3E}">
        <p14:creationId xmlns:p14="http://schemas.microsoft.com/office/powerpoint/2010/main" val="26915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248400" y="1749515"/>
            <a:ext cx="5776232" cy="231746"/>
            <a:chOff x="0" y="0"/>
            <a:chExt cx="1056021" cy="42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19440" y="998064"/>
            <a:ext cx="6148760" cy="88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系统状态的可见度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3969BFB0-83C6-37F9-EFEC-2377D13621B1}"/>
              </a:ext>
            </a:extLst>
          </p:cNvPr>
          <p:cNvSpPr txBox="1"/>
          <p:nvPr/>
        </p:nvSpPr>
        <p:spPr>
          <a:xfrm>
            <a:off x="3200401" y="7710353"/>
            <a:ext cx="2919040" cy="507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zh-CN" altLang="en-US" sz="4000" spc="279" dirty="0">
                <a:solidFill>
                  <a:srgbClr val="484466"/>
                </a:solidFill>
                <a:ea typeface="思源黑体 2 Bold"/>
              </a:rPr>
              <a:t>显示进度条</a:t>
            </a:r>
            <a:endParaRPr lang="en-US" altLang="zh-CN" sz="4000" spc="279" dirty="0">
              <a:solidFill>
                <a:srgbClr val="484466"/>
              </a:solidFill>
              <a:ea typeface="思源黑体 2 Bold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1BC1BC7C-A413-5DA7-8DEF-2F1AFE188E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75" y="3523724"/>
            <a:ext cx="9144000" cy="284797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EC555448-0C1A-19C7-4FA9-2E966B911E3A}"/>
              </a:ext>
            </a:extLst>
          </p:cNvPr>
          <p:cNvSpPr txBox="1"/>
          <p:nvPr/>
        </p:nvSpPr>
        <p:spPr>
          <a:xfrm>
            <a:off x="11685743" y="7664187"/>
            <a:ext cx="4025846" cy="600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zh-CN" altLang="en-US" sz="4000" spc="279" dirty="0">
                <a:solidFill>
                  <a:srgbClr val="484466"/>
                </a:solidFill>
                <a:ea typeface="思源黑体 2 Bold"/>
              </a:rPr>
              <a:t>显示当前筛选项</a:t>
            </a:r>
            <a:endParaRPr lang="en-US" altLang="zh-CN" sz="4000" spc="279" dirty="0">
              <a:solidFill>
                <a:srgbClr val="484466"/>
              </a:solidFill>
              <a:ea typeface="思源黑体 2 Bold"/>
            </a:endParaRP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853A729B-DD50-0441-4D85-76A03C493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图片 2048">
            <a:extLst>
              <a:ext uri="{FF2B5EF4-FFF2-40B4-BE49-F238E27FC236}">
                <a16:creationId xmlns:a16="http://schemas.microsoft.com/office/drawing/2014/main" id="{3E8E4A6F-1EE4-6822-5479-2EE35A0B7BE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3" y="2694597"/>
            <a:ext cx="8389837" cy="425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5334000" y="1749515"/>
            <a:ext cx="7924800" cy="236644"/>
            <a:chOff x="0" y="0"/>
            <a:chExt cx="1056021" cy="42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57800" y="998064"/>
            <a:ext cx="8053760" cy="88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用户享有控制权和自主权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D28E5C-777E-88AC-7F1C-AA1B1671FBB0}"/>
              </a:ext>
            </a:extLst>
          </p:cNvPr>
          <p:cNvSpPr txBox="1"/>
          <p:nvPr/>
        </p:nvSpPr>
        <p:spPr>
          <a:xfrm>
            <a:off x="4800600" y="8383838"/>
            <a:ext cx="9513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279" dirty="0">
                <a:solidFill>
                  <a:srgbClr val="484466"/>
                </a:solidFill>
                <a:ea typeface="思源黑体 2 Bold"/>
              </a:rPr>
              <a:t>在浏览页面点击已收藏宠物可取消收藏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07F0D9A-957E-E5DB-F725-34359AF3BC9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05100"/>
            <a:ext cx="6000783" cy="52971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166681D-6A19-4FB2-B60C-4D660ABD84C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2705100"/>
            <a:ext cx="5992034" cy="52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257800" y="998064"/>
            <a:ext cx="8053760" cy="890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一致性和标准化 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D28E5C-777E-88AC-7F1C-AA1B1671FBB0}"/>
              </a:ext>
            </a:extLst>
          </p:cNvPr>
          <p:cNvSpPr txBox="1"/>
          <p:nvPr/>
        </p:nvSpPr>
        <p:spPr>
          <a:xfrm>
            <a:off x="2057400" y="8341108"/>
            <a:ext cx="14451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279" dirty="0">
                <a:solidFill>
                  <a:srgbClr val="484466"/>
                </a:solidFill>
                <a:ea typeface="思源黑体 2 Bold"/>
              </a:rPr>
              <a:t>色调、按钮、图标、布局、各页面卡片样式保持高度统一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909FFE-17B1-B5C5-FE76-3280BADB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386" y="2421339"/>
            <a:ext cx="4288588" cy="259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2CAA1550-35E9-CECA-39D7-722B1455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370414"/>
            <a:ext cx="13106400" cy="222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2E9096F-6CE4-A5C3-8900-0FB664013E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34012" y="1530646"/>
            <a:ext cx="97422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77DC5337-58B0-0383-40FD-DAA9A10A0C65}"/>
              </a:ext>
            </a:extLst>
          </p:cNvPr>
          <p:cNvGrpSpPr/>
          <p:nvPr/>
        </p:nvGrpSpPr>
        <p:grpSpPr>
          <a:xfrm>
            <a:off x="6722088" y="1749515"/>
            <a:ext cx="5241312" cy="236644"/>
            <a:chOff x="0" y="0"/>
            <a:chExt cx="1056021" cy="42916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F9F03EA-254F-1F5A-741D-9B4E21109454}"/>
                </a:ext>
              </a:extLst>
            </p:cNvPr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E2D6A35D-5C0E-6EA4-571F-11E280B00CA2}"/>
                </a:ext>
              </a:extLst>
            </p:cNvPr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10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>
            <a:extLst>
              <a:ext uri="{FF2B5EF4-FFF2-40B4-BE49-F238E27FC236}">
                <a16:creationId xmlns:a16="http://schemas.microsoft.com/office/drawing/2014/main" id="{303AA5E5-9BB3-6C7E-8A36-95F9DF964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707" r="-1239"/>
          <a:stretch/>
        </p:blipFill>
        <p:spPr bwMode="auto">
          <a:xfrm>
            <a:off x="762000" y="2651547"/>
            <a:ext cx="9365230" cy="533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722088" y="1749515"/>
            <a:ext cx="5241312" cy="236644"/>
            <a:chOff x="0" y="0"/>
            <a:chExt cx="1056021" cy="42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57800" y="998064"/>
            <a:ext cx="8053760" cy="890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一致性和标准化 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9">
              <a:alphaModFix amt="43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9">
              <a:alphaModFix amt="43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D28E5C-777E-88AC-7F1C-AA1B1671FBB0}"/>
              </a:ext>
            </a:extLst>
          </p:cNvPr>
          <p:cNvSpPr txBox="1"/>
          <p:nvPr/>
        </p:nvSpPr>
        <p:spPr>
          <a:xfrm>
            <a:off x="7107263" y="8832889"/>
            <a:ext cx="4555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279" dirty="0">
                <a:solidFill>
                  <a:srgbClr val="484466"/>
                </a:solidFill>
                <a:ea typeface="思源黑体 2 Bold"/>
              </a:rPr>
              <a:t>UI</a:t>
            </a:r>
            <a:r>
              <a:rPr lang="zh-CN" altLang="en-US" sz="4000" spc="279" dirty="0">
                <a:solidFill>
                  <a:srgbClr val="484466"/>
                </a:solidFill>
                <a:ea typeface="思源黑体 2 Bold"/>
              </a:rPr>
              <a:t>风格一致且清晰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2E9096F-6CE4-A5C3-8900-0FB664013E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34012" y="1530646"/>
            <a:ext cx="97422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0D45ED45-64E8-9067-39FA-3E7D356A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515" y="2395755"/>
            <a:ext cx="9642868" cy="209403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49FC34E2-A543-9AF4-19C8-3584451C0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824" y="942688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9569DCC-937A-945D-4DC5-5F4E1125297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49460" y="-8607519"/>
            <a:ext cx="4978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2ED2A270-1099-47BA-28B3-B2ECD1657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84" y="5915283"/>
            <a:ext cx="9707999" cy="222010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795C2A4B-D10C-ECC8-AFFD-C38C53CD744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951486" y="1402821"/>
            <a:ext cx="547691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84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D7EB3AD-374F-0A72-B964-4B2D91584A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041534"/>
            <a:ext cx="7444790" cy="4652994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7747861" y="1749515"/>
            <a:ext cx="2996340" cy="231607"/>
            <a:chOff x="0" y="0"/>
            <a:chExt cx="1056021" cy="42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57800" y="998064"/>
            <a:ext cx="8053760" cy="890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避免出错 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9">
              <a:alphaModFix amt="43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9">
              <a:alphaModFix amt="43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D28E5C-777E-88AC-7F1C-AA1B1671FBB0}"/>
              </a:ext>
            </a:extLst>
          </p:cNvPr>
          <p:cNvSpPr txBox="1"/>
          <p:nvPr/>
        </p:nvSpPr>
        <p:spPr>
          <a:xfrm>
            <a:off x="7402648" y="8756354"/>
            <a:ext cx="4574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279" dirty="0">
                <a:solidFill>
                  <a:srgbClr val="484466"/>
                </a:solidFill>
                <a:ea typeface="思源黑体 2 Bold"/>
              </a:rPr>
              <a:t>重要操作均需确认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2E9096F-6CE4-A5C3-8900-0FB664013E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34012" y="1530646"/>
            <a:ext cx="97422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9FC34E2-A543-9AF4-19C8-3584451C0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824" y="942688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9569DCC-937A-945D-4DC5-5F4E1125297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49460" y="-8607519"/>
            <a:ext cx="4978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95C2A4B-D10C-ECC8-AFFD-C38C53CD744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951486" y="1402821"/>
            <a:ext cx="547691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CDD382C1-F7F1-9E33-DE90-515A57E7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12" y="2012965"/>
            <a:ext cx="6429911" cy="402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6EECD22A-3572-309D-D665-3C27F866CD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88078" y="-2"/>
            <a:ext cx="561069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D8CC142D-DAC5-9470-402D-6F169164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424" y="4757941"/>
            <a:ext cx="6622405" cy="38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502E8096-13C8-B125-F555-1FC364301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AB3043B3-751F-382D-8560-BD78DFD9A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4" y="4475191"/>
            <a:ext cx="6934887" cy="414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94E1C083-1F8F-3A1F-36F5-C5BD8BAD1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3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257800" y="998064"/>
            <a:ext cx="8053760" cy="890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避免出错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D28E5C-777E-88AC-7F1C-AA1B1671FBB0}"/>
              </a:ext>
            </a:extLst>
          </p:cNvPr>
          <p:cNvSpPr txBox="1"/>
          <p:nvPr/>
        </p:nvSpPr>
        <p:spPr>
          <a:xfrm>
            <a:off x="8053823" y="8822472"/>
            <a:ext cx="2614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279" dirty="0">
                <a:solidFill>
                  <a:srgbClr val="484466"/>
                </a:solidFill>
                <a:ea typeface="思源黑体 2 Bold"/>
              </a:rPr>
              <a:t>注册</a:t>
            </a:r>
            <a:r>
              <a:rPr lang="en-US" altLang="zh-CN" sz="4000" spc="279" dirty="0">
                <a:solidFill>
                  <a:srgbClr val="484466"/>
                </a:solidFill>
                <a:ea typeface="思源黑体 2 Bold"/>
              </a:rPr>
              <a:t>/</a:t>
            </a:r>
            <a:r>
              <a:rPr lang="zh-CN" altLang="en-US" sz="4000" spc="279" dirty="0">
                <a:solidFill>
                  <a:srgbClr val="484466"/>
                </a:solidFill>
                <a:ea typeface="思源黑体 2 Bold"/>
              </a:rPr>
              <a:t>登录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2E9096F-6CE4-A5C3-8900-0FB664013E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34012" y="1530646"/>
            <a:ext cx="97422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9FC34E2-A543-9AF4-19C8-3584451C0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824" y="942688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9569DCC-937A-945D-4DC5-5F4E1125297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49460" y="-8607519"/>
            <a:ext cx="4978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95C2A4B-D10C-ECC8-AFFD-C38C53CD744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67489" y="1408899"/>
            <a:ext cx="547691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EECD22A-3572-309D-D665-3C27F866CD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88078" y="-2"/>
            <a:ext cx="561069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502E8096-13C8-B125-F555-1FC364301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4E1C083-1F8F-3A1F-36F5-C5BD8BAD1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AD877846-91CC-C6C8-01B7-64476E275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400" y="2106125"/>
            <a:ext cx="5369300" cy="64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CFF16414-8423-375F-97CC-BE4DC3032E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942209" y="-5997668"/>
            <a:ext cx="27237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49285C4-7D57-21A9-C30A-93A0DC1D55BE}"/>
              </a:ext>
            </a:extLst>
          </p:cNvPr>
          <p:cNvGrpSpPr/>
          <p:nvPr/>
        </p:nvGrpSpPr>
        <p:grpSpPr>
          <a:xfrm>
            <a:off x="7747861" y="1749515"/>
            <a:ext cx="2996340" cy="231607"/>
            <a:chOff x="0" y="0"/>
            <a:chExt cx="1056021" cy="42916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2AAF4AF-7E53-3D09-E5DC-AAC5CA96010F}"/>
                </a:ext>
              </a:extLst>
            </p:cNvPr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AA00E5CA-DAEB-CAFA-4057-7C0618F01A1E}"/>
                </a:ext>
              </a:extLst>
            </p:cNvPr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879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119440" y="998063"/>
            <a:ext cx="6986960" cy="88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使用的灵活性和高效性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3969BFB0-83C6-37F9-EFEC-2377D13621B1}"/>
              </a:ext>
            </a:extLst>
          </p:cNvPr>
          <p:cNvSpPr txBox="1"/>
          <p:nvPr/>
        </p:nvSpPr>
        <p:spPr>
          <a:xfrm>
            <a:off x="6755420" y="8987636"/>
            <a:ext cx="5714999" cy="508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zh-CN" altLang="en-US" sz="4000" spc="279" dirty="0">
                <a:solidFill>
                  <a:srgbClr val="484466"/>
                </a:solidFill>
                <a:ea typeface="思源黑体 2 Bold"/>
              </a:rPr>
              <a:t>多种方式进入领养页面</a:t>
            </a:r>
            <a:endParaRPr lang="en-US" altLang="zh-CN" sz="4000" spc="279" dirty="0">
              <a:solidFill>
                <a:srgbClr val="484466"/>
              </a:solidFill>
              <a:ea typeface="思源黑体 2 Bold"/>
            </a:endParaRP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853A729B-DD50-0441-4D85-76A03C493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580A30A0-DA05-1C7D-C214-49F2EEC2D4A7}"/>
              </a:ext>
            </a:extLst>
          </p:cNvPr>
          <p:cNvGrpSpPr/>
          <p:nvPr/>
        </p:nvGrpSpPr>
        <p:grpSpPr>
          <a:xfrm>
            <a:off x="6043240" y="1749515"/>
            <a:ext cx="7139360" cy="236634"/>
            <a:chOff x="0" y="0"/>
            <a:chExt cx="1056021" cy="4291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7D90296-12B9-EBA2-D10C-EC85BD22DD5C}"/>
                </a:ext>
              </a:extLst>
            </p:cNvPr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FC558BA-B5FE-E59C-D105-0BC802D31243}"/>
                </a:ext>
              </a:extLst>
            </p:cNvPr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BCD000DB-D74F-4637-AAD1-19E56AED3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27" y="2481767"/>
            <a:ext cx="6391322" cy="227172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D494702-0817-AD9E-B03D-D888A2A37D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50" y="4366931"/>
            <a:ext cx="6705650" cy="38767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A613763-A88E-3AAB-DE2A-763143AF84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96" y="2339357"/>
            <a:ext cx="2176478" cy="28194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068CEE6-6E90-51F7-A763-903D80A6E86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893" y="2222764"/>
            <a:ext cx="6705650" cy="38527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6174A6-BA62-00E2-5F09-BFD0C59D06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71" y="4656005"/>
            <a:ext cx="4457616" cy="4652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667028-C0EA-F21C-E248-3B17D1367F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720" y="4174455"/>
            <a:ext cx="6308867" cy="46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119440" y="998063"/>
            <a:ext cx="6986960" cy="880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审美感和最小化设计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853A729B-DD50-0441-4D85-76A03C493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580A30A0-DA05-1C7D-C214-49F2EEC2D4A7}"/>
              </a:ext>
            </a:extLst>
          </p:cNvPr>
          <p:cNvGrpSpPr/>
          <p:nvPr/>
        </p:nvGrpSpPr>
        <p:grpSpPr>
          <a:xfrm>
            <a:off x="6400800" y="1749515"/>
            <a:ext cx="6324600" cy="236644"/>
            <a:chOff x="0" y="0"/>
            <a:chExt cx="1056021" cy="4291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7D90296-12B9-EBA2-D10C-EC85BD22DD5C}"/>
                </a:ext>
              </a:extLst>
            </p:cNvPr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FC558BA-B5FE-E59C-D105-0BC802D31243}"/>
                </a:ext>
              </a:extLst>
            </p:cNvPr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1F12394-4C4C-23C9-862E-85E94BAD6E8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13411"/>
            <a:ext cx="4763015" cy="42492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AAF8E4-BC30-82D5-97E5-3C77B84CAB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878" y="2078614"/>
            <a:ext cx="5633988" cy="42078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AB8F051-5EEC-25E1-A25B-5A2D58C39DC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6369959"/>
            <a:ext cx="6809126" cy="3427316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0D0843D4-93A2-5CE7-3DAF-698E0FB71DAA}"/>
              </a:ext>
            </a:extLst>
          </p:cNvPr>
          <p:cNvSpPr/>
          <p:nvPr/>
        </p:nvSpPr>
        <p:spPr>
          <a:xfrm>
            <a:off x="7982608" y="3709034"/>
            <a:ext cx="1999592" cy="394210"/>
          </a:xfrm>
          <a:prstGeom prst="rightArrow">
            <a:avLst/>
          </a:prstGeom>
          <a:solidFill>
            <a:srgbClr val="F1C1DF"/>
          </a:solidFill>
          <a:ln>
            <a:solidFill>
              <a:srgbClr val="F1C1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C6524B4-C1A5-862C-331E-6A01F63D2A06}"/>
              </a:ext>
            </a:extLst>
          </p:cNvPr>
          <p:cNvSpPr/>
          <p:nvPr/>
        </p:nvSpPr>
        <p:spPr>
          <a:xfrm rot="7887876">
            <a:off x="12965212" y="7424143"/>
            <a:ext cx="1810858" cy="439585"/>
          </a:xfrm>
          <a:prstGeom prst="rightArrow">
            <a:avLst/>
          </a:prstGeom>
          <a:solidFill>
            <a:srgbClr val="F1C1DF"/>
          </a:solidFill>
          <a:ln>
            <a:solidFill>
              <a:srgbClr val="F1C1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46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962400" y="998063"/>
            <a:ext cx="10058400" cy="88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帮助用户识别、诊断和恢复错误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853A729B-DD50-0441-4D85-76A03C493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580A30A0-DA05-1C7D-C214-49F2EEC2D4A7}"/>
              </a:ext>
            </a:extLst>
          </p:cNvPr>
          <p:cNvGrpSpPr/>
          <p:nvPr/>
        </p:nvGrpSpPr>
        <p:grpSpPr>
          <a:xfrm>
            <a:off x="3962400" y="1749515"/>
            <a:ext cx="10058399" cy="218593"/>
            <a:chOff x="0" y="0"/>
            <a:chExt cx="1056021" cy="4291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7D90296-12B9-EBA2-D10C-EC85BD22DD5C}"/>
                </a:ext>
              </a:extLst>
            </p:cNvPr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FC558BA-B5FE-E59C-D105-0BC802D31243}"/>
                </a:ext>
              </a:extLst>
            </p:cNvPr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F6CDD3A-6241-DE2A-EB7F-7455A4EA32F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94083"/>
            <a:ext cx="5540746" cy="44995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35E95B-9D84-D1E1-19F0-6E1DCFDFA29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838" y="3463433"/>
            <a:ext cx="5312146" cy="45095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D608E0-0016-26D1-323D-CF2594F36D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64" y="2247900"/>
            <a:ext cx="6067469" cy="726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692031">
            <a:off x="-2737454" y="7795186"/>
            <a:ext cx="18246653" cy="21754578"/>
          </a:xfrm>
          <a:custGeom>
            <a:avLst/>
            <a:gdLst/>
            <a:ahLst/>
            <a:cxnLst/>
            <a:rect l="l" t="t" r="r" b="b"/>
            <a:pathLst>
              <a:path w="18246653" h="21754578">
                <a:moveTo>
                  <a:pt x="0" y="0"/>
                </a:moveTo>
                <a:lnTo>
                  <a:pt x="18246652" y="0"/>
                </a:lnTo>
                <a:lnTo>
                  <a:pt x="18246652" y="21754578"/>
                </a:lnTo>
                <a:lnTo>
                  <a:pt x="0" y="2175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6853427">
            <a:off x="14395006" y="-3805128"/>
            <a:ext cx="5356999" cy="7593684"/>
          </a:xfrm>
          <a:custGeom>
            <a:avLst/>
            <a:gdLst/>
            <a:ahLst/>
            <a:cxnLst/>
            <a:rect l="l" t="t" r="r" b="b"/>
            <a:pathLst>
              <a:path w="5356999" h="7593684">
                <a:moveTo>
                  <a:pt x="0" y="0"/>
                </a:moveTo>
                <a:lnTo>
                  <a:pt x="5356999" y="0"/>
                </a:lnTo>
                <a:lnTo>
                  <a:pt x="5356999" y="7593684"/>
                </a:lnTo>
                <a:lnTo>
                  <a:pt x="0" y="7593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-1573289" flipH="1">
            <a:off x="258017" y="6456142"/>
            <a:ext cx="2434777" cy="4626655"/>
          </a:xfrm>
          <a:custGeom>
            <a:avLst/>
            <a:gdLst/>
            <a:ahLst/>
            <a:cxnLst/>
            <a:rect l="l" t="t" r="r" b="b"/>
            <a:pathLst>
              <a:path w="2434777" h="4626655">
                <a:moveTo>
                  <a:pt x="2434778" y="0"/>
                </a:moveTo>
                <a:lnTo>
                  <a:pt x="0" y="0"/>
                </a:lnTo>
                <a:lnTo>
                  <a:pt x="0" y="4626655"/>
                </a:lnTo>
                <a:lnTo>
                  <a:pt x="2434778" y="4626655"/>
                </a:lnTo>
                <a:lnTo>
                  <a:pt x="2434778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-6862313" flipH="1">
            <a:off x="16055058" y="-362058"/>
            <a:ext cx="2225516" cy="4229010"/>
          </a:xfrm>
          <a:custGeom>
            <a:avLst/>
            <a:gdLst/>
            <a:ahLst/>
            <a:cxnLst/>
            <a:rect l="l" t="t" r="r" b="b"/>
            <a:pathLst>
              <a:path w="2225516" h="4229010">
                <a:moveTo>
                  <a:pt x="2225516" y="0"/>
                </a:moveTo>
                <a:lnTo>
                  <a:pt x="0" y="0"/>
                </a:lnTo>
                <a:lnTo>
                  <a:pt x="0" y="4229010"/>
                </a:lnTo>
                <a:lnTo>
                  <a:pt x="2225516" y="4229010"/>
                </a:lnTo>
                <a:lnTo>
                  <a:pt x="2225516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 rot="-6362442" flipH="1">
            <a:off x="15234643" y="-1374028"/>
            <a:ext cx="1671863" cy="3176937"/>
          </a:xfrm>
          <a:custGeom>
            <a:avLst/>
            <a:gdLst/>
            <a:ahLst/>
            <a:cxnLst/>
            <a:rect l="l" t="t" r="r" b="b"/>
            <a:pathLst>
              <a:path w="1671863" h="3176937">
                <a:moveTo>
                  <a:pt x="1671863" y="0"/>
                </a:moveTo>
                <a:lnTo>
                  <a:pt x="0" y="0"/>
                </a:lnTo>
                <a:lnTo>
                  <a:pt x="0" y="3176937"/>
                </a:lnTo>
                <a:lnTo>
                  <a:pt x="1671863" y="3176937"/>
                </a:lnTo>
                <a:lnTo>
                  <a:pt x="1671863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rot="1192800" flipH="1">
            <a:off x="3059830" y="8119362"/>
            <a:ext cx="1417459" cy="2693509"/>
          </a:xfrm>
          <a:custGeom>
            <a:avLst/>
            <a:gdLst/>
            <a:ahLst/>
            <a:cxnLst/>
            <a:rect l="l" t="t" r="r" b="b"/>
            <a:pathLst>
              <a:path w="1417459" h="2693509">
                <a:moveTo>
                  <a:pt x="1417459" y="0"/>
                </a:moveTo>
                <a:lnTo>
                  <a:pt x="0" y="0"/>
                </a:lnTo>
                <a:lnTo>
                  <a:pt x="0" y="2693509"/>
                </a:lnTo>
                <a:lnTo>
                  <a:pt x="1417459" y="2693509"/>
                </a:lnTo>
                <a:lnTo>
                  <a:pt x="1417459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5793235" flipH="1">
            <a:off x="47919" y="335573"/>
            <a:ext cx="1370816" cy="2604875"/>
          </a:xfrm>
          <a:custGeom>
            <a:avLst/>
            <a:gdLst/>
            <a:ahLst/>
            <a:cxnLst/>
            <a:rect l="l" t="t" r="r" b="b"/>
            <a:pathLst>
              <a:path w="1370816" h="2604875">
                <a:moveTo>
                  <a:pt x="1370815" y="0"/>
                </a:moveTo>
                <a:lnTo>
                  <a:pt x="0" y="0"/>
                </a:lnTo>
                <a:lnTo>
                  <a:pt x="0" y="2604875"/>
                </a:lnTo>
                <a:lnTo>
                  <a:pt x="1370815" y="2604875"/>
                </a:lnTo>
                <a:lnTo>
                  <a:pt x="13708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5813113">
            <a:off x="-1062297" y="-3576266"/>
            <a:ext cx="5489839" cy="5926951"/>
          </a:xfrm>
          <a:custGeom>
            <a:avLst/>
            <a:gdLst/>
            <a:ahLst/>
            <a:cxnLst/>
            <a:rect l="l" t="t" r="r" b="b"/>
            <a:pathLst>
              <a:path w="5489839" h="5926951">
                <a:moveTo>
                  <a:pt x="0" y="0"/>
                </a:moveTo>
                <a:lnTo>
                  <a:pt x="5489838" y="0"/>
                </a:lnTo>
                <a:lnTo>
                  <a:pt x="5489838" y="5926951"/>
                </a:lnTo>
                <a:lnTo>
                  <a:pt x="0" y="5926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172506" y="5086150"/>
            <a:ext cx="4674491" cy="242881"/>
            <a:chOff x="0" y="0"/>
            <a:chExt cx="1231142" cy="639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1142" cy="63969"/>
            </a:xfrm>
            <a:custGeom>
              <a:avLst/>
              <a:gdLst/>
              <a:ahLst/>
              <a:cxnLst/>
              <a:rect l="l" t="t" r="r" b="b"/>
              <a:pathLst>
                <a:path w="1231142" h="63969">
                  <a:moveTo>
                    <a:pt x="31984" y="0"/>
                  </a:moveTo>
                  <a:lnTo>
                    <a:pt x="1199157" y="0"/>
                  </a:lnTo>
                  <a:cubicBezTo>
                    <a:pt x="1216822" y="0"/>
                    <a:pt x="1231142" y="14320"/>
                    <a:pt x="1231142" y="31984"/>
                  </a:cubicBezTo>
                  <a:lnTo>
                    <a:pt x="1231142" y="31984"/>
                  </a:lnTo>
                  <a:cubicBezTo>
                    <a:pt x="1231142" y="40467"/>
                    <a:pt x="1227772" y="48602"/>
                    <a:pt x="1221773" y="54601"/>
                  </a:cubicBezTo>
                  <a:cubicBezTo>
                    <a:pt x="1215775" y="60599"/>
                    <a:pt x="1207640" y="63969"/>
                    <a:pt x="1199157" y="63969"/>
                  </a:cubicBezTo>
                  <a:lnTo>
                    <a:pt x="31984" y="63969"/>
                  </a:lnTo>
                  <a:cubicBezTo>
                    <a:pt x="14320" y="63969"/>
                    <a:pt x="0" y="49649"/>
                    <a:pt x="0" y="31984"/>
                  </a:cubicBezTo>
                  <a:lnTo>
                    <a:pt x="0" y="31984"/>
                  </a:lnTo>
                  <a:cubicBezTo>
                    <a:pt x="0" y="14320"/>
                    <a:pt x="14320" y="0"/>
                    <a:pt x="31984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231142" cy="92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390732" y="1289433"/>
            <a:ext cx="3506536" cy="121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784">
                <a:solidFill>
                  <a:srgbClr val="7B74AA"/>
                </a:solidFill>
                <a:ea typeface="FZSongKeBenXiuKaiS-R-GB" panose="02000000000000000000" pitchFamily="2" charset="-122"/>
              </a:rPr>
              <a:t>目录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62549" y="2476706"/>
            <a:ext cx="4362903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044">
                <a:solidFill>
                  <a:srgbClr val="484466"/>
                </a:solidFill>
                <a:latin typeface="Times" pitchFamily="2" charset="0"/>
              </a:rPr>
              <a:t>CONTENTS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1790" y="4345543"/>
            <a:ext cx="3281217" cy="72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99"/>
              </a:lnSpc>
              <a:spcBef>
                <a:spcPct val="0"/>
              </a:spcBef>
            </a:pPr>
            <a:r>
              <a:rPr lang="zh-CN" altLang="en-US" sz="3999" spc="399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项目概览</a:t>
            </a:r>
            <a:endParaRPr lang="en-US" sz="3999" spc="399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49776" y="4143527"/>
            <a:ext cx="1520340" cy="131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2"/>
              </a:lnSpc>
              <a:spcBef>
                <a:spcPct val="0"/>
              </a:spcBef>
            </a:pPr>
            <a:r>
              <a:rPr lang="en-US" sz="6615" u="none" strike="noStrike" dirty="0">
                <a:solidFill>
                  <a:srgbClr val="6A658F"/>
                </a:solidFill>
                <a:latin typeface="Agrandir Bold"/>
              </a:rPr>
              <a:t>01-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172506" y="7257306"/>
            <a:ext cx="4674491" cy="242881"/>
            <a:chOff x="0" y="0"/>
            <a:chExt cx="1231142" cy="639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31142" cy="63969"/>
            </a:xfrm>
            <a:custGeom>
              <a:avLst/>
              <a:gdLst/>
              <a:ahLst/>
              <a:cxnLst/>
              <a:rect l="l" t="t" r="r" b="b"/>
              <a:pathLst>
                <a:path w="1231142" h="63969">
                  <a:moveTo>
                    <a:pt x="31984" y="0"/>
                  </a:moveTo>
                  <a:lnTo>
                    <a:pt x="1199157" y="0"/>
                  </a:lnTo>
                  <a:cubicBezTo>
                    <a:pt x="1216822" y="0"/>
                    <a:pt x="1231142" y="14320"/>
                    <a:pt x="1231142" y="31984"/>
                  </a:cubicBezTo>
                  <a:lnTo>
                    <a:pt x="1231142" y="31984"/>
                  </a:lnTo>
                  <a:cubicBezTo>
                    <a:pt x="1231142" y="40467"/>
                    <a:pt x="1227772" y="48602"/>
                    <a:pt x="1221773" y="54601"/>
                  </a:cubicBezTo>
                  <a:cubicBezTo>
                    <a:pt x="1215775" y="60599"/>
                    <a:pt x="1207640" y="63969"/>
                    <a:pt x="1199157" y="63969"/>
                  </a:cubicBezTo>
                  <a:lnTo>
                    <a:pt x="31984" y="63969"/>
                  </a:lnTo>
                  <a:cubicBezTo>
                    <a:pt x="14320" y="63969"/>
                    <a:pt x="0" y="49649"/>
                    <a:pt x="0" y="31984"/>
                  </a:cubicBezTo>
                  <a:lnTo>
                    <a:pt x="0" y="31984"/>
                  </a:lnTo>
                  <a:cubicBezTo>
                    <a:pt x="0" y="14320"/>
                    <a:pt x="14320" y="0"/>
                    <a:pt x="31984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231142" cy="92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04258" y="7238256"/>
            <a:ext cx="4674491" cy="242881"/>
            <a:chOff x="0" y="0"/>
            <a:chExt cx="1231142" cy="6396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31142" cy="63969"/>
            </a:xfrm>
            <a:custGeom>
              <a:avLst/>
              <a:gdLst/>
              <a:ahLst/>
              <a:cxnLst/>
              <a:rect l="l" t="t" r="r" b="b"/>
              <a:pathLst>
                <a:path w="1231142" h="63969">
                  <a:moveTo>
                    <a:pt x="31984" y="0"/>
                  </a:moveTo>
                  <a:lnTo>
                    <a:pt x="1199157" y="0"/>
                  </a:lnTo>
                  <a:cubicBezTo>
                    <a:pt x="1216822" y="0"/>
                    <a:pt x="1231142" y="14320"/>
                    <a:pt x="1231142" y="31984"/>
                  </a:cubicBezTo>
                  <a:lnTo>
                    <a:pt x="1231142" y="31984"/>
                  </a:lnTo>
                  <a:cubicBezTo>
                    <a:pt x="1231142" y="40467"/>
                    <a:pt x="1227772" y="48602"/>
                    <a:pt x="1221773" y="54601"/>
                  </a:cubicBezTo>
                  <a:cubicBezTo>
                    <a:pt x="1215775" y="60599"/>
                    <a:pt x="1207640" y="63969"/>
                    <a:pt x="1199157" y="63969"/>
                  </a:cubicBezTo>
                  <a:lnTo>
                    <a:pt x="31984" y="63969"/>
                  </a:lnTo>
                  <a:cubicBezTo>
                    <a:pt x="14320" y="63969"/>
                    <a:pt x="0" y="49649"/>
                    <a:pt x="0" y="31984"/>
                  </a:cubicBezTo>
                  <a:lnTo>
                    <a:pt x="0" y="31984"/>
                  </a:lnTo>
                  <a:cubicBezTo>
                    <a:pt x="0" y="14320"/>
                    <a:pt x="14320" y="0"/>
                    <a:pt x="31984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231142" cy="92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604258" y="5108143"/>
            <a:ext cx="4674491" cy="242881"/>
            <a:chOff x="0" y="0"/>
            <a:chExt cx="1231142" cy="639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31142" cy="63969"/>
            </a:xfrm>
            <a:custGeom>
              <a:avLst/>
              <a:gdLst/>
              <a:ahLst/>
              <a:cxnLst/>
              <a:rect l="l" t="t" r="r" b="b"/>
              <a:pathLst>
                <a:path w="1231142" h="63969">
                  <a:moveTo>
                    <a:pt x="31984" y="0"/>
                  </a:moveTo>
                  <a:lnTo>
                    <a:pt x="1199157" y="0"/>
                  </a:lnTo>
                  <a:cubicBezTo>
                    <a:pt x="1216822" y="0"/>
                    <a:pt x="1231142" y="14320"/>
                    <a:pt x="1231142" y="31984"/>
                  </a:cubicBezTo>
                  <a:lnTo>
                    <a:pt x="1231142" y="31984"/>
                  </a:lnTo>
                  <a:cubicBezTo>
                    <a:pt x="1231142" y="40467"/>
                    <a:pt x="1227772" y="48602"/>
                    <a:pt x="1221773" y="54601"/>
                  </a:cubicBezTo>
                  <a:cubicBezTo>
                    <a:pt x="1215775" y="60599"/>
                    <a:pt x="1207640" y="63969"/>
                    <a:pt x="1199157" y="63969"/>
                  </a:cubicBezTo>
                  <a:lnTo>
                    <a:pt x="31984" y="63969"/>
                  </a:lnTo>
                  <a:cubicBezTo>
                    <a:pt x="14320" y="63969"/>
                    <a:pt x="0" y="49649"/>
                    <a:pt x="0" y="31984"/>
                  </a:cubicBezTo>
                  <a:lnTo>
                    <a:pt x="0" y="31984"/>
                  </a:lnTo>
                  <a:cubicBezTo>
                    <a:pt x="0" y="14320"/>
                    <a:pt x="14320" y="0"/>
                    <a:pt x="31984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231142" cy="92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141790" y="6528520"/>
            <a:ext cx="3086638" cy="70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99"/>
              </a:lnSpc>
              <a:spcBef>
                <a:spcPct val="0"/>
              </a:spcBef>
            </a:pPr>
            <a:r>
              <a:rPr lang="zh-CN" altLang="en-US" sz="3999" spc="399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项目亮点</a:t>
            </a:r>
            <a:endParaRPr lang="en-US" sz="3999" spc="399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566730" y="4348817"/>
            <a:ext cx="3338378" cy="70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99"/>
              </a:lnSpc>
              <a:spcBef>
                <a:spcPct val="0"/>
              </a:spcBef>
            </a:pPr>
            <a:r>
              <a:rPr lang="zh-CN" altLang="en-US" sz="3999" spc="399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功能展示</a:t>
            </a:r>
            <a:endParaRPr lang="en-US" sz="3999" spc="399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566730" y="6525698"/>
            <a:ext cx="3338378" cy="71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99"/>
              </a:lnSpc>
              <a:spcBef>
                <a:spcPct val="0"/>
              </a:spcBef>
            </a:pPr>
            <a:r>
              <a:rPr lang="zh-CN" altLang="en-US" sz="3999" spc="399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主要技术</a:t>
            </a:r>
            <a:endParaRPr lang="en-US" sz="3999" spc="399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883028" y="4143527"/>
            <a:ext cx="1520340" cy="131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2"/>
              </a:lnSpc>
              <a:spcBef>
                <a:spcPct val="0"/>
              </a:spcBef>
            </a:pPr>
            <a:r>
              <a:rPr lang="en-US" sz="6615" u="none" strike="noStrike">
                <a:solidFill>
                  <a:srgbClr val="6A658F"/>
                </a:solidFill>
                <a:latin typeface="Agrandir Bold"/>
              </a:rPr>
              <a:t>02-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549776" y="6328182"/>
            <a:ext cx="1520340" cy="131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2"/>
              </a:lnSpc>
              <a:spcBef>
                <a:spcPct val="0"/>
              </a:spcBef>
            </a:pPr>
            <a:r>
              <a:rPr lang="en-US" sz="6615" u="none" strike="noStrike">
                <a:solidFill>
                  <a:srgbClr val="6A658F"/>
                </a:solidFill>
                <a:latin typeface="Agrandir Bold"/>
              </a:rPr>
              <a:t>03-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83028" y="6328182"/>
            <a:ext cx="1520340" cy="131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2"/>
              </a:lnSpc>
              <a:spcBef>
                <a:spcPct val="0"/>
              </a:spcBef>
            </a:pPr>
            <a:r>
              <a:rPr lang="en-US" sz="6615" u="none" strike="noStrike">
                <a:solidFill>
                  <a:srgbClr val="6A658F"/>
                </a:solidFill>
                <a:latin typeface="Agrandir Bold"/>
              </a:rPr>
              <a:t>04-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962400" y="998063"/>
            <a:ext cx="10058400" cy="88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帮助和文档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853A729B-DD50-0441-4D85-76A03C493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552876A-426F-1374-3A0F-23EDA5A592AA}"/>
              </a:ext>
            </a:extLst>
          </p:cNvPr>
          <p:cNvGrpSpPr/>
          <p:nvPr/>
        </p:nvGrpSpPr>
        <p:grpSpPr>
          <a:xfrm>
            <a:off x="7162800" y="1749516"/>
            <a:ext cx="3581401" cy="220100"/>
            <a:chOff x="0" y="0"/>
            <a:chExt cx="1056021" cy="4291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8FC887-55A9-6B46-FB93-B7426933C826}"/>
                </a:ext>
              </a:extLst>
            </p:cNvPr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BE24DD43-5090-3CCD-81AD-7B4F62362A63}"/>
                </a:ext>
              </a:extLst>
            </p:cNvPr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310B697-6315-17B7-6288-94FE073405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199"/>
            <a:ext cx="7720069" cy="32242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C4C0471-3A16-7BD7-4DF9-84B88AA18D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726" y="2100719"/>
            <a:ext cx="9153592" cy="793914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0AF8EA4-E7FE-9D00-88BC-95EEEA18005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25492"/>
            <a:ext cx="7720068" cy="357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0839">
            <a:off x="13198321" y="6651780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8" y="0"/>
                </a:lnTo>
                <a:lnTo>
                  <a:pt x="8121958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692031">
            <a:off x="-2834647" y="7822027"/>
            <a:ext cx="18246653" cy="21754578"/>
          </a:xfrm>
          <a:custGeom>
            <a:avLst/>
            <a:gdLst/>
            <a:ahLst/>
            <a:cxnLst/>
            <a:rect l="l" t="t" r="r" b="b"/>
            <a:pathLst>
              <a:path w="18246653" h="21754578">
                <a:moveTo>
                  <a:pt x="0" y="0"/>
                </a:moveTo>
                <a:lnTo>
                  <a:pt x="18246652" y="0"/>
                </a:lnTo>
                <a:lnTo>
                  <a:pt x="18246652" y="21754579"/>
                </a:lnTo>
                <a:lnTo>
                  <a:pt x="0" y="21754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6853427">
            <a:off x="14395006" y="-3805128"/>
            <a:ext cx="5356999" cy="7593684"/>
          </a:xfrm>
          <a:custGeom>
            <a:avLst/>
            <a:gdLst/>
            <a:ahLst/>
            <a:cxnLst/>
            <a:rect l="l" t="t" r="r" b="b"/>
            <a:pathLst>
              <a:path w="5356999" h="7593684">
                <a:moveTo>
                  <a:pt x="0" y="0"/>
                </a:moveTo>
                <a:lnTo>
                  <a:pt x="5356999" y="0"/>
                </a:lnTo>
                <a:lnTo>
                  <a:pt x="5356999" y="7593684"/>
                </a:lnTo>
                <a:lnTo>
                  <a:pt x="0" y="7593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-1573289" flipH="1">
            <a:off x="77478" y="6247474"/>
            <a:ext cx="2566717" cy="4877371"/>
          </a:xfrm>
          <a:custGeom>
            <a:avLst/>
            <a:gdLst/>
            <a:ahLst/>
            <a:cxnLst/>
            <a:rect l="l" t="t" r="r" b="b"/>
            <a:pathLst>
              <a:path w="2566717" h="4877371">
                <a:moveTo>
                  <a:pt x="2566717" y="0"/>
                </a:moveTo>
                <a:lnTo>
                  <a:pt x="0" y="0"/>
                </a:lnTo>
                <a:lnTo>
                  <a:pt x="0" y="4877371"/>
                </a:lnTo>
                <a:lnTo>
                  <a:pt x="2566717" y="4877371"/>
                </a:lnTo>
                <a:lnTo>
                  <a:pt x="2566717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-6862313" flipH="1">
            <a:off x="15229476" y="-204916"/>
            <a:ext cx="2750770" cy="5227116"/>
          </a:xfrm>
          <a:custGeom>
            <a:avLst/>
            <a:gdLst/>
            <a:ahLst/>
            <a:cxnLst/>
            <a:rect l="l" t="t" r="r" b="b"/>
            <a:pathLst>
              <a:path w="2750770" h="5227116">
                <a:moveTo>
                  <a:pt x="2750769" y="0"/>
                </a:moveTo>
                <a:lnTo>
                  <a:pt x="0" y="0"/>
                </a:lnTo>
                <a:lnTo>
                  <a:pt x="0" y="5227116"/>
                </a:lnTo>
                <a:lnTo>
                  <a:pt x="2750769" y="5227116"/>
                </a:lnTo>
                <a:lnTo>
                  <a:pt x="2750769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 rot="-6362442" flipH="1">
            <a:off x="14215431" y="-1455726"/>
            <a:ext cx="2066446" cy="3926739"/>
          </a:xfrm>
          <a:custGeom>
            <a:avLst/>
            <a:gdLst/>
            <a:ahLst/>
            <a:cxnLst/>
            <a:rect l="l" t="t" r="r" b="b"/>
            <a:pathLst>
              <a:path w="2066446" h="3926739">
                <a:moveTo>
                  <a:pt x="2066446" y="0"/>
                </a:moveTo>
                <a:lnTo>
                  <a:pt x="0" y="0"/>
                </a:lnTo>
                <a:lnTo>
                  <a:pt x="0" y="3926739"/>
                </a:lnTo>
                <a:lnTo>
                  <a:pt x="2066446" y="3926739"/>
                </a:lnTo>
                <a:lnTo>
                  <a:pt x="2066446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rot="1192800" flipH="1">
            <a:off x="3215367" y="7231832"/>
            <a:ext cx="1947774" cy="3701233"/>
          </a:xfrm>
          <a:custGeom>
            <a:avLst/>
            <a:gdLst/>
            <a:ahLst/>
            <a:cxnLst/>
            <a:rect l="l" t="t" r="r" b="b"/>
            <a:pathLst>
              <a:path w="1947774" h="3701233">
                <a:moveTo>
                  <a:pt x="1947774" y="0"/>
                </a:moveTo>
                <a:lnTo>
                  <a:pt x="0" y="0"/>
                </a:lnTo>
                <a:lnTo>
                  <a:pt x="0" y="3701233"/>
                </a:lnTo>
                <a:lnTo>
                  <a:pt x="1947774" y="3701233"/>
                </a:lnTo>
                <a:lnTo>
                  <a:pt x="1947774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4048200">
            <a:off x="-1322209" y="-2642185"/>
            <a:ext cx="5489839" cy="5926951"/>
          </a:xfrm>
          <a:custGeom>
            <a:avLst/>
            <a:gdLst/>
            <a:ahLst/>
            <a:cxnLst/>
            <a:rect l="l" t="t" r="r" b="b"/>
            <a:pathLst>
              <a:path w="5489839" h="5926951">
                <a:moveTo>
                  <a:pt x="0" y="0"/>
                </a:moveTo>
                <a:lnTo>
                  <a:pt x="5489839" y="0"/>
                </a:lnTo>
                <a:lnTo>
                  <a:pt x="5489839" y="5926952"/>
                </a:lnTo>
                <a:lnTo>
                  <a:pt x="0" y="5926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140910" y="5675180"/>
            <a:ext cx="6006179" cy="242881"/>
            <a:chOff x="0" y="0"/>
            <a:chExt cx="1581874" cy="639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1874" cy="63969"/>
            </a:xfrm>
            <a:custGeom>
              <a:avLst/>
              <a:gdLst/>
              <a:ahLst/>
              <a:cxnLst/>
              <a:rect l="l" t="t" r="r" b="b"/>
              <a:pathLst>
                <a:path w="1581874" h="63969">
                  <a:moveTo>
                    <a:pt x="31984" y="0"/>
                  </a:moveTo>
                  <a:lnTo>
                    <a:pt x="1549890" y="0"/>
                  </a:lnTo>
                  <a:cubicBezTo>
                    <a:pt x="1567555" y="0"/>
                    <a:pt x="1581874" y="14320"/>
                    <a:pt x="1581874" y="31984"/>
                  </a:cubicBezTo>
                  <a:lnTo>
                    <a:pt x="1581874" y="31984"/>
                  </a:lnTo>
                  <a:cubicBezTo>
                    <a:pt x="1581874" y="40467"/>
                    <a:pt x="1578505" y="48602"/>
                    <a:pt x="1572506" y="54601"/>
                  </a:cubicBezTo>
                  <a:cubicBezTo>
                    <a:pt x="1566508" y="60599"/>
                    <a:pt x="1558373" y="63969"/>
                    <a:pt x="1549890" y="63969"/>
                  </a:cubicBezTo>
                  <a:lnTo>
                    <a:pt x="31984" y="63969"/>
                  </a:lnTo>
                  <a:cubicBezTo>
                    <a:pt x="14320" y="63969"/>
                    <a:pt x="0" y="49649"/>
                    <a:pt x="0" y="31984"/>
                  </a:cubicBezTo>
                  <a:lnTo>
                    <a:pt x="0" y="31984"/>
                  </a:lnTo>
                  <a:cubicBezTo>
                    <a:pt x="0" y="14320"/>
                    <a:pt x="14320" y="0"/>
                    <a:pt x="31984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81874" cy="92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288679" y="4421320"/>
            <a:ext cx="5710642" cy="124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42"/>
              </a:lnSpc>
              <a:spcBef>
                <a:spcPct val="0"/>
              </a:spcBef>
            </a:pPr>
            <a:r>
              <a:rPr lang="zh-CN" altLang="en-US" sz="6961" spc="696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主要技术</a:t>
            </a:r>
            <a:endParaRPr lang="en-US" sz="6961" spc="696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42296" y="1720492"/>
            <a:ext cx="4603408" cy="302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298"/>
              </a:lnSpc>
              <a:spcBef>
                <a:spcPct val="0"/>
              </a:spcBef>
            </a:pPr>
            <a:r>
              <a:rPr lang="en-US" sz="15213" u="none" strike="noStrike">
                <a:solidFill>
                  <a:srgbClr val="6A658F"/>
                </a:solidFill>
                <a:latin typeface="Agrandir Bold"/>
              </a:rPr>
              <a:t>04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139210" y="1749516"/>
            <a:ext cx="4009580" cy="162948"/>
            <a:chOff x="0" y="0"/>
            <a:chExt cx="1056021" cy="42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05962" y="998064"/>
            <a:ext cx="427607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主要技术</a:t>
            </a:r>
            <a:endParaRPr lang="en-US" sz="5000" spc="500" dirty="0">
              <a:solidFill>
                <a:srgbClr val="484466"/>
              </a:solidFill>
              <a:ea typeface="思源黑体 1 Medium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056537" y="2955840"/>
            <a:ext cx="14174925" cy="5464867"/>
            <a:chOff x="0" y="0"/>
            <a:chExt cx="3733314" cy="14393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33314" cy="1439307"/>
            </a:xfrm>
            <a:custGeom>
              <a:avLst/>
              <a:gdLst/>
              <a:ahLst/>
              <a:cxnLst/>
              <a:rect l="l" t="t" r="r" b="b"/>
              <a:pathLst>
                <a:path w="3733314" h="1439307">
                  <a:moveTo>
                    <a:pt x="10923" y="0"/>
                  </a:moveTo>
                  <a:lnTo>
                    <a:pt x="3722390" y="0"/>
                  </a:lnTo>
                  <a:cubicBezTo>
                    <a:pt x="3725287" y="0"/>
                    <a:pt x="3728066" y="1151"/>
                    <a:pt x="3730114" y="3199"/>
                  </a:cubicBezTo>
                  <a:cubicBezTo>
                    <a:pt x="3732163" y="5248"/>
                    <a:pt x="3733314" y="8026"/>
                    <a:pt x="3733314" y="10923"/>
                  </a:cubicBezTo>
                  <a:lnTo>
                    <a:pt x="3733314" y="1428383"/>
                  </a:lnTo>
                  <a:cubicBezTo>
                    <a:pt x="3733314" y="1434416"/>
                    <a:pt x="3728423" y="1439307"/>
                    <a:pt x="3722390" y="1439307"/>
                  </a:cubicBezTo>
                  <a:lnTo>
                    <a:pt x="10923" y="1439307"/>
                  </a:lnTo>
                  <a:cubicBezTo>
                    <a:pt x="8026" y="1439307"/>
                    <a:pt x="5248" y="1438156"/>
                    <a:pt x="3199" y="1436107"/>
                  </a:cubicBezTo>
                  <a:cubicBezTo>
                    <a:pt x="1151" y="1434059"/>
                    <a:pt x="0" y="1431280"/>
                    <a:pt x="0" y="1428383"/>
                  </a:cubicBezTo>
                  <a:lnTo>
                    <a:pt x="0" y="10923"/>
                  </a:lnTo>
                  <a:cubicBezTo>
                    <a:pt x="0" y="8026"/>
                    <a:pt x="1151" y="5248"/>
                    <a:pt x="3199" y="3199"/>
                  </a:cubicBezTo>
                  <a:cubicBezTo>
                    <a:pt x="5248" y="1151"/>
                    <a:pt x="8026" y="0"/>
                    <a:pt x="10923" y="0"/>
                  </a:cubicBezTo>
                  <a:close/>
                </a:path>
              </a:pathLst>
            </a:custGeom>
            <a:solidFill>
              <a:srgbClr val="0F1647">
                <a:alpha val="666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733314" cy="1467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265269" y="3169930"/>
            <a:ext cx="13768154" cy="5036687"/>
            <a:chOff x="0" y="0"/>
            <a:chExt cx="3626180" cy="13265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26180" cy="1326535"/>
            </a:xfrm>
            <a:custGeom>
              <a:avLst/>
              <a:gdLst/>
              <a:ahLst/>
              <a:cxnLst/>
              <a:rect l="l" t="t" r="r" b="b"/>
              <a:pathLst>
                <a:path w="3626180" h="1326535">
                  <a:moveTo>
                    <a:pt x="11246" y="0"/>
                  </a:moveTo>
                  <a:lnTo>
                    <a:pt x="3614934" y="0"/>
                  </a:lnTo>
                  <a:cubicBezTo>
                    <a:pt x="3621145" y="0"/>
                    <a:pt x="3626180" y="5035"/>
                    <a:pt x="3626180" y="11246"/>
                  </a:cubicBezTo>
                  <a:lnTo>
                    <a:pt x="3626180" y="1315289"/>
                  </a:lnTo>
                  <a:cubicBezTo>
                    <a:pt x="3626180" y="1321500"/>
                    <a:pt x="3621145" y="1326535"/>
                    <a:pt x="3614934" y="1326535"/>
                  </a:cubicBezTo>
                  <a:lnTo>
                    <a:pt x="11246" y="1326535"/>
                  </a:lnTo>
                  <a:cubicBezTo>
                    <a:pt x="5035" y="1326535"/>
                    <a:pt x="0" y="1321500"/>
                    <a:pt x="0" y="1315289"/>
                  </a:cubicBezTo>
                  <a:lnTo>
                    <a:pt x="0" y="11246"/>
                  </a:lnTo>
                  <a:cubicBezTo>
                    <a:pt x="0" y="5035"/>
                    <a:pt x="5035" y="0"/>
                    <a:pt x="112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A658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626180" cy="135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3395435" y="5140368"/>
            <a:ext cx="11507822" cy="0"/>
          </a:xfrm>
          <a:prstGeom prst="line">
            <a:avLst/>
          </a:prstGeom>
          <a:ln w="9525" cap="flat">
            <a:solidFill>
              <a:srgbClr val="6A65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/>
          <p:cNvSpPr/>
          <p:nvPr/>
        </p:nvSpPr>
        <p:spPr>
          <a:xfrm>
            <a:off x="3390089" y="7455080"/>
            <a:ext cx="11507822" cy="0"/>
          </a:xfrm>
          <a:prstGeom prst="line">
            <a:avLst/>
          </a:prstGeom>
          <a:ln w="9525" cap="flat">
            <a:solidFill>
              <a:srgbClr val="6A65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0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1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2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F70D134-9814-2441-9714-3D83409121F3}"/>
              </a:ext>
            </a:extLst>
          </p:cNvPr>
          <p:cNvSpPr txBox="1"/>
          <p:nvPr/>
        </p:nvSpPr>
        <p:spPr>
          <a:xfrm>
            <a:off x="5557894" y="3703274"/>
            <a:ext cx="84629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12000+</a:t>
            </a:r>
            <a:r>
              <a:rPr lang="zh-CN" altLang="en-US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代码，</a:t>
            </a:r>
            <a:r>
              <a:rPr lang="en-US" altLang="zh-CN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vue3</a:t>
            </a:r>
            <a:r>
              <a:rPr lang="zh-CN" altLang="en-US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框架</a:t>
            </a:r>
            <a:endParaRPr lang="en-US" altLang="zh-CN" sz="3200" b="1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  <a:p>
            <a:r>
              <a:rPr lang="zh-CN" altLang="en-US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技术栈：</a:t>
            </a:r>
            <a:r>
              <a:rPr lang="en-US" altLang="zh-CN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JavaScript</a:t>
            </a:r>
            <a:r>
              <a:rPr lang="zh-CN" altLang="en-US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，</a:t>
            </a:r>
            <a:r>
              <a:rPr lang="en-US" altLang="zh-CN" sz="3200" b="1" dirty="0" err="1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axios</a:t>
            </a:r>
            <a:r>
              <a:rPr lang="zh-CN" altLang="en-US" sz="3200" b="1" dirty="0" err="1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，</a:t>
            </a:r>
            <a:r>
              <a:rPr lang="en-US" altLang="zh-CN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 element-</a:t>
            </a:r>
            <a:r>
              <a:rPr lang="en-US" altLang="zh-CN" sz="3200" b="1" dirty="0" err="1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ui</a:t>
            </a:r>
            <a:endParaRPr lang="en-US" altLang="zh-CN" sz="3200" b="1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5D45E8A-F811-3732-3168-2609030CCC29}"/>
              </a:ext>
            </a:extLst>
          </p:cNvPr>
          <p:cNvSpPr txBox="1"/>
          <p:nvPr/>
        </p:nvSpPr>
        <p:spPr>
          <a:xfrm>
            <a:off x="5557894" y="5559869"/>
            <a:ext cx="91487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800+ </a:t>
            </a:r>
            <a:r>
              <a:rPr lang="zh-CN" altLang="en-US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代码，</a:t>
            </a:r>
            <a:r>
              <a:rPr lang="en-US" altLang="zh-CN" sz="3200" b="1" dirty="0" err="1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springboot</a:t>
            </a:r>
            <a:r>
              <a:rPr lang="zh-CN" altLang="en-US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，分层架构；使用云存储，数据库部署至远程服务器</a:t>
            </a:r>
          </a:p>
          <a:p>
            <a:r>
              <a:rPr lang="zh-CN" altLang="en-US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技术栈：</a:t>
            </a:r>
            <a:r>
              <a:rPr lang="en-US" altLang="zh-CN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java</a:t>
            </a:r>
            <a:r>
              <a:rPr lang="zh-CN" altLang="en-US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，</a:t>
            </a:r>
            <a:r>
              <a:rPr lang="en-US" altLang="zh-CN" sz="3200" b="1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 Postgres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60C060-94C7-DD82-278D-21BEAAE1EC02}"/>
              </a:ext>
            </a:extLst>
          </p:cNvPr>
          <p:cNvSpPr txBox="1"/>
          <p:nvPr/>
        </p:nvSpPr>
        <p:spPr>
          <a:xfrm>
            <a:off x="3390089" y="3834098"/>
            <a:ext cx="1562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前端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14F940-81BC-13A8-35A1-451A07A4DFF1}"/>
              </a:ext>
            </a:extLst>
          </p:cNvPr>
          <p:cNvSpPr txBox="1"/>
          <p:nvPr/>
        </p:nvSpPr>
        <p:spPr>
          <a:xfrm>
            <a:off x="3390088" y="6142547"/>
            <a:ext cx="1562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后端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067448" y="636886"/>
            <a:ext cx="4009580" cy="162948"/>
            <a:chOff x="0" y="0"/>
            <a:chExt cx="1056021" cy="42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934200" y="-114566"/>
            <a:ext cx="427607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分工</a:t>
            </a:r>
            <a:endParaRPr lang="en-US" sz="5000" spc="500" dirty="0">
              <a:solidFill>
                <a:srgbClr val="484466"/>
              </a:solidFill>
              <a:ea typeface="思源黑体 1 Medium"/>
            </a:endParaRPr>
          </a:p>
        </p:txBody>
      </p:sp>
      <p:sp>
        <p:nvSpPr>
          <p:cNvPr id="17" name="Freeform 17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0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1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2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1466026-246E-C72E-C2CA-28ED40967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90617"/>
              </p:ext>
            </p:extLst>
          </p:nvPr>
        </p:nvGraphicFramePr>
        <p:xfrm>
          <a:off x="1855717" y="799834"/>
          <a:ext cx="14935200" cy="969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94">
                  <a:extLst>
                    <a:ext uri="{9D8B030D-6E8A-4147-A177-3AD203B41FA5}">
                      <a16:colId xmlns:a16="http://schemas.microsoft.com/office/drawing/2014/main" val="202394988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60074056"/>
                    </a:ext>
                  </a:extLst>
                </a:gridCol>
                <a:gridCol w="11536006">
                  <a:extLst>
                    <a:ext uri="{9D8B030D-6E8A-4147-A177-3AD203B41FA5}">
                      <a16:colId xmlns:a16="http://schemas.microsoft.com/office/drawing/2014/main" val="2530895571"/>
                    </a:ext>
                  </a:extLst>
                </a:gridCol>
              </a:tblGrid>
              <a:tr h="34262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32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姓名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32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学号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32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分工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8328930"/>
                  </a:ext>
                </a:extLst>
              </a:tr>
              <a:tr h="12090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金语盼（组长）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00" dirty="0">
                          <a:solidFill>
                            <a:srgbClr val="33333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211250028</a:t>
                      </a:r>
                      <a:endParaRPr lang="zh-CN" sz="2400" kern="1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用户调研，部分原型设计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前端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：宠物信息的前后端对接，网站首页，文章页面，我的主页中的个人信息、送养记录部分，导航栏，宠物领养页面的重构、筛选功能的实现，救助站信息的详情页面，聊天界面，收藏功能的逻辑实现，登录和注册页面的错误检查和提醒，送养照片预览功能，前端页面之间的逻辑跳转、数据传递，</a:t>
                      </a:r>
                      <a:r>
                        <a:rPr lang="en-US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bug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修复，网站</a:t>
                      </a:r>
                      <a:r>
                        <a:rPr lang="en-US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logo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设计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后端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：宠物信息管理，宠物的筛选功能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视频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：剧本策划，视频拍摄，功能视频录制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2631663"/>
                  </a:ext>
                </a:extLst>
              </a:tr>
              <a:tr h="12090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陈泓雨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00" dirty="0">
                          <a:solidFill>
                            <a:srgbClr val="33333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211250012</a:t>
                      </a:r>
                      <a:endParaRPr lang="zh-CN" sz="2400" kern="1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用户调研，部分原型设计</a:t>
                      </a:r>
                      <a:r>
                        <a:rPr lang="en-US" sz="2400" kern="100" dirty="0">
                          <a:solidFill>
                            <a:srgbClr val="33333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zh-CN" sz="2400" kern="1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前端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：宠物领养页面，底部栏，登录页面，注册页面，首页搜索功能，机构资质展示，宠物信息组件，宠物详情页面和送养页面宠物健康凭证上传，页面监测路由改变自动刷新，页面细化，</a:t>
                      </a:r>
                      <a:r>
                        <a:rPr lang="en-US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bug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修复，网站</a:t>
                      </a:r>
                      <a:r>
                        <a:rPr lang="en-US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logo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设计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后端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：宠物数据录入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视频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：剧本策划，视频拍摄，短剧视频剪辑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9965006"/>
                  </a:ext>
                </a:extLst>
              </a:tr>
              <a:tr h="12090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王骏佳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00" dirty="0">
                          <a:solidFill>
                            <a:srgbClr val="33333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211250206</a:t>
                      </a:r>
                      <a:endParaRPr lang="zh-CN" sz="2400" kern="1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用户调研、部分原型设计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前端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：用户信息前后端对接、网站首页部分内容、领养页面选择种类框、宠物详情页面、收藏功能及页面、文章页面、用户个人信息部分、送养页面进度条、赞助功能、广告框、导航栏及对话框部分内容、个人送养详情页面、前端页面之间的逻辑跳转和数据传递、</a:t>
                      </a:r>
                      <a:r>
                        <a:rPr lang="en-US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bug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修复，网站</a:t>
                      </a:r>
                      <a:r>
                        <a:rPr lang="en-US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logo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设计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后端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：用户信息管理、数据库建立部署运维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视频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：剧本策划、视频拍摄、功能视频配音及字幕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159118"/>
                  </a:ext>
                </a:extLst>
              </a:tr>
              <a:tr h="12090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魏子恒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kern="100" dirty="0">
                          <a:solidFill>
                            <a:srgbClr val="33333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211250141</a:t>
                      </a:r>
                      <a:endParaRPr lang="zh-CN" sz="2400" kern="1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前端</a:t>
                      </a:r>
                      <a:r>
                        <a:rPr lang="zh-CN" sz="2400" kern="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：宠物送养页面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534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443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50749" y="3478237"/>
            <a:ext cx="14922756" cy="317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51"/>
              </a:lnSpc>
            </a:pPr>
            <a:r>
              <a:rPr lang="en-US" sz="10376" spc="1016" dirty="0" err="1">
                <a:solidFill>
                  <a:srgbClr val="595382"/>
                </a:solidFill>
                <a:latin typeface="FZYiYingBeiLiShuS" panose="02000500000000000000" pitchFamily="2" charset="-122"/>
                <a:ea typeface="FZYiYingBeiLiShuS" panose="02000500000000000000" pitchFamily="2" charset="-122"/>
              </a:rPr>
              <a:t>感谢垂听</a:t>
            </a:r>
            <a:r>
              <a:rPr lang="zh-CN" altLang="en-US" sz="10376" spc="1016" dirty="0" err="1">
                <a:solidFill>
                  <a:srgbClr val="595382"/>
                </a:solidFill>
                <a:latin typeface="FZYiYingBeiLiShuS" panose="02000500000000000000" pitchFamily="2" charset="-122"/>
                <a:ea typeface="FZYiYingBeiLiShuS" panose="02000500000000000000" pitchFamily="2" charset="-122"/>
              </a:rPr>
              <a:t>，</a:t>
            </a:r>
            <a:endParaRPr lang="en-US" altLang="zh-CN" sz="10376" spc="1016" dirty="0" err="1">
              <a:solidFill>
                <a:srgbClr val="595382"/>
              </a:solidFill>
              <a:latin typeface="FZYiYingBeiLiShuS" panose="02000500000000000000" pitchFamily="2" charset="-122"/>
              <a:ea typeface="FZYiYingBeiLiShuS" panose="02000500000000000000" pitchFamily="2" charset="-122"/>
            </a:endParaRPr>
          </a:p>
          <a:p>
            <a:pPr algn="ctr">
              <a:lnSpc>
                <a:spcPts val="12451"/>
              </a:lnSpc>
            </a:pPr>
            <a:r>
              <a:rPr lang="zh-CN" altLang="en-US" sz="10376" spc="1016" dirty="0" err="1">
                <a:solidFill>
                  <a:srgbClr val="595382"/>
                </a:solidFill>
                <a:latin typeface="FZYiYingBeiLiShuS" panose="02000500000000000000" pitchFamily="2" charset="-122"/>
                <a:ea typeface="FZYiYingBeiLiShuS" panose="02000500000000000000" pitchFamily="2" charset="-122"/>
              </a:rPr>
              <a:t>恳请老师批评指正</a:t>
            </a:r>
            <a:r>
              <a:rPr lang="zh-CN" altLang="en-US" sz="10376" spc="1016" dirty="0" err="1">
                <a:solidFill>
                  <a:srgbClr val="595382"/>
                </a:solidFill>
                <a:latin typeface="Times" pitchFamily="2" charset="0"/>
                <a:ea typeface="FZYiYingBeiLiShuS" panose="02000500000000000000" pitchFamily="2" charset="-122"/>
              </a:rPr>
              <a:t>！</a:t>
            </a:r>
            <a:endParaRPr lang="en-US" sz="10376" spc="1016" dirty="0">
              <a:solidFill>
                <a:srgbClr val="595382"/>
              </a:solidFill>
              <a:latin typeface="Times" pitchFamily="2" charset="0"/>
              <a:ea typeface="FZYiYingBeiLiShuS" panose="02000500000000000000" pitchFamily="2" charset="-122"/>
            </a:endParaRPr>
          </a:p>
        </p:txBody>
      </p:sp>
      <p:sp>
        <p:nvSpPr>
          <p:cNvPr id="4" name="Freeform 4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-10692031">
            <a:off x="-2737454" y="7795186"/>
            <a:ext cx="18246653" cy="21754578"/>
          </a:xfrm>
          <a:custGeom>
            <a:avLst/>
            <a:gdLst/>
            <a:ahLst/>
            <a:cxnLst/>
            <a:rect l="l" t="t" r="r" b="b"/>
            <a:pathLst>
              <a:path w="18246653" h="21754578">
                <a:moveTo>
                  <a:pt x="0" y="0"/>
                </a:moveTo>
                <a:lnTo>
                  <a:pt x="18246652" y="0"/>
                </a:lnTo>
                <a:lnTo>
                  <a:pt x="18246652" y="21754578"/>
                </a:lnTo>
                <a:lnTo>
                  <a:pt x="0" y="2175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6853427">
            <a:off x="14395006" y="-3805128"/>
            <a:ext cx="5356999" cy="7593684"/>
          </a:xfrm>
          <a:custGeom>
            <a:avLst/>
            <a:gdLst/>
            <a:ahLst/>
            <a:cxnLst/>
            <a:rect l="l" t="t" r="r" b="b"/>
            <a:pathLst>
              <a:path w="5356999" h="7593684">
                <a:moveTo>
                  <a:pt x="0" y="0"/>
                </a:moveTo>
                <a:lnTo>
                  <a:pt x="5356999" y="0"/>
                </a:lnTo>
                <a:lnTo>
                  <a:pt x="5356999" y="7593684"/>
                </a:lnTo>
                <a:lnTo>
                  <a:pt x="0" y="7593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 rot="-1573289" flipH="1">
            <a:off x="258017" y="6456142"/>
            <a:ext cx="2434777" cy="4626655"/>
          </a:xfrm>
          <a:custGeom>
            <a:avLst/>
            <a:gdLst/>
            <a:ahLst/>
            <a:cxnLst/>
            <a:rect l="l" t="t" r="r" b="b"/>
            <a:pathLst>
              <a:path w="2434777" h="4626655">
                <a:moveTo>
                  <a:pt x="2434778" y="0"/>
                </a:moveTo>
                <a:lnTo>
                  <a:pt x="0" y="0"/>
                </a:lnTo>
                <a:lnTo>
                  <a:pt x="0" y="4626655"/>
                </a:lnTo>
                <a:lnTo>
                  <a:pt x="2434778" y="4626655"/>
                </a:lnTo>
                <a:lnTo>
                  <a:pt x="2434778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rot="-6862313" flipH="1">
            <a:off x="16055058" y="-362058"/>
            <a:ext cx="2225516" cy="4229010"/>
          </a:xfrm>
          <a:custGeom>
            <a:avLst/>
            <a:gdLst/>
            <a:ahLst/>
            <a:cxnLst/>
            <a:rect l="l" t="t" r="r" b="b"/>
            <a:pathLst>
              <a:path w="2225516" h="4229010">
                <a:moveTo>
                  <a:pt x="2225516" y="0"/>
                </a:moveTo>
                <a:lnTo>
                  <a:pt x="0" y="0"/>
                </a:lnTo>
                <a:lnTo>
                  <a:pt x="0" y="4229010"/>
                </a:lnTo>
                <a:lnTo>
                  <a:pt x="2225516" y="4229010"/>
                </a:lnTo>
                <a:lnTo>
                  <a:pt x="2225516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-6362442" flipH="1">
            <a:off x="15234643" y="-1374028"/>
            <a:ext cx="1671863" cy="3176937"/>
          </a:xfrm>
          <a:custGeom>
            <a:avLst/>
            <a:gdLst/>
            <a:ahLst/>
            <a:cxnLst/>
            <a:rect l="l" t="t" r="r" b="b"/>
            <a:pathLst>
              <a:path w="1671863" h="3176937">
                <a:moveTo>
                  <a:pt x="1671863" y="0"/>
                </a:moveTo>
                <a:lnTo>
                  <a:pt x="0" y="0"/>
                </a:lnTo>
                <a:lnTo>
                  <a:pt x="0" y="3176937"/>
                </a:lnTo>
                <a:lnTo>
                  <a:pt x="1671863" y="3176937"/>
                </a:lnTo>
                <a:lnTo>
                  <a:pt x="1671863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1192800" flipH="1">
            <a:off x="3059830" y="8119362"/>
            <a:ext cx="1417459" cy="2693509"/>
          </a:xfrm>
          <a:custGeom>
            <a:avLst/>
            <a:gdLst/>
            <a:ahLst/>
            <a:cxnLst/>
            <a:rect l="l" t="t" r="r" b="b"/>
            <a:pathLst>
              <a:path w="1417459" h="2693509">
                <a:moveTo>
                  <a:pt x="1417459" y="0"/>
                </a:moveTo>
                <a:lnTo>
                  <a:pt x="0" y="0"/>
                </a:lnTo>
                <a:lnTo>
                  <a:pt x="0" y="2693509"/>
                </a:lnTo>
                <a:lnTo>
                  <a:pt x="1417459" y="2693509"/>
                </a:lnTo>
                <a:lnTo>
                  <a:pt x="1417459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5793235" flipH="1">
            <a:off x="47919" y="335573"/>
            <a:ext cx="1370816" cy="2604875"/>
          </a:xfrm>
          <a:custGeom>
            <a:avLst/>
            <a:gdLst/>
            <a:ahLst/>
            <a:cxnLst/>
            <a:rect l="l" t="t" r="r" b="b"/>
            <a:pathLst>
              <a:path w="1370816" h="2604875">
                <a:moveTo>
                  <a:pt x="1370815" y="0"/>
                </a:moveTo>
                <a:lnTo>
                  <a:pt x="0" y="0"/>
                </a:lnTo>
                <a:lnTo>
                  <a:pt x="0" y="2604875"/>
                </a:lnTo>
                <a:lnTo>
                  <a:pt x="1370815" y="2604875"/>
                </a:lnTo>
                <a:lnTo>
                  <a:pt x="13708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5813113">
            <a:off x="-1062297" y="-3576266"/>
            <a:ext cx="5489839" cy="5926951"/>
          </a:xfrm>
          <a:custGeom>
            <a:avLst/>
            <a:gdLst/>
            <a:ahLst/>
            <a:cxnLst/>
            <a:rect l="l" t="t" r="r" b="b"/>
            <a:pathLst>
              <a:path w="5489839" h="5926951">
                <a:moveTo>
                  <a:pt x="0" y="0"/>
                </a:moveTo>
                <a:lnTo>
                  <a:pt x="5489838" y="0"/>
                </a:lnTo>
                <a:lnTo>
                  <a:pt x="5489838" y="5926951"/>
                </a:lnTo>
                <a:lnTo>
                  <a:pt x="0" y="5926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AA5F747-1105-2967-CE5C-5C61F1AC163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65" y="1190495"/>
            <a:ext cx="3517000" cy="17622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0839">
            <a:off x="13198321" y="6651780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8" y="0"/>
                </a:lnTo>
                <a:lnTo>
                  <a:pt x="8121958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692031">
            <a:off x="-2834647" y="7822027"/>
            <a:ext cx="18246653" cy="21754578"/>
          </a:xfrm>
          <a:custGeom>
            <a:avLst/>
            <a:gdLst/>
            <a:ahLst/>
            <a:cxnLst/>
            <a:rect l="l" t="t" r="r" b="b"/>
            <a:pathLst>
              <a:path w="18246653" h="21754578">
                <a:moveTo>
                  <a:pt x="0" y="0"/>
                </a:moveTo>
                <a:lnTo>
                  <a:pt x="18246652" y="0"/>
                </a:lnTo>
                <a:lnTo>
                  <a:pt x="18246652" y="21754579"/>
                </a:lnTo>
                <a:lnTo>
                  <a:pt x="0" y="21754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6853427">
            <a:off x="14395006" y="-3805128"/>
            <a:ext cx="5356999" cy="7593684"/>
          </a:xfrm>
          <a:custGeom>
            <a:avLst/>
            <a:gdLst/>
            <a:ahLst/>
            <a:cxnLst/>
            <a:rect l="l" t="t" r="r" b="b"/>
            <a:pathLst>
              <a:path w="5356999" h="7593684">
                <a:moveTo>
                  <a:pt x="0" y="0"/>
                </a:moveTo>
                <a:lnTo>
                  <a:pt x="5356999" y="0"/>
                </a:lnTo>
                <a:lnTo>
                  <a:pt x="5356999" y="7593684"/>
                </a:lnTo>
                <a:lnTo>
                  <a:pt x="0" y="7593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-1573289" flipH="1">
            <a:off x="77478" y="6247474"/>
            <a:ext cx="2566717" cy="4877371"/>
          </a:xfrm>
          <a:custGeom>
            <a:avLst/>
            <a:gdLst/>
            <a:ahLst/>
            <a:cxnLst/>
            <a:rect l="l" t="t" r="r" b="b"/>
            <a:pathLst>
              <a:path w="2566717" h="4877371">
                <a:moveTo>
                  <a:pt x="2566717" y="0"/>
                </a:moveTo>
                <a:lnTo>
                  <a:pt x="0" y="0"/>
                </a:lnTo>
                <a:lnTo>
                  <a:pt x="0" y="4877371"/>
                </a:lnTo>
                <a:lnTo>
                  <a:pt x="2566717" y="4877371"/>
                </a:lnTo>
                <a:lnTo>
                  <a:pt x="2566717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-6862313" flipH="1">
            <a:off x="15229476" y="-204916"/>
            <a:ext cx="2750770" cy="5227116"/>
          </a:xfrm>
          <a:custGeom>
            <a:avLst/>
            <a:gdLst/>
            <a:ahLst/>
            <a:cxnLst/>
            <a:rect l="l" t="t" r="r" b="b"/>
            <a:pathLst>
              <a:path w="2750770" h="5227116">
                <a:moveTo>
                  <a:pt x="2750769" y="0"/>
                </a:moveTo>
                <a:lnTo>
                  <a:pt x="0" y="0"/>
                </a:lnTo>
                <a:lnTo>
                  <a:pt x="0" y="5227116"/>
                </a:lnTo>
                <a:lnTo>
                  <a:pt x="2750769" y="5227116"/>
                </a:lnTo>
                <a:lnTo>
                  <a:pt x="2750769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 rot="-6362442" flipH="1">
            <a:off x="14215431" y="-1455726"/>
            <a:ext cx="2066446" cy="3926739"/>
          </a:xfrm>
          <a:custGeom>
            <a:avLst/>
            <a:gdLst/>
            <a:ahLst/>
            <a:cxnLst/>
            <a:rect l="l" t="t" r="r" b="b"/>
            <a:pathLst>
              <a:path w="2066446" h="3926739">
                <a:moveTo>
                  <a:pt x="2066446" y="0"/>
                </a:moveTo>
                <a:lnTo>
                  <a:pt x="0" y="0"/>
                </a:lnTo>
                <a:lnTo>
                  <a:pt x="0" y="3926739"/>
                </a:lnTo>
                <a:lnTo>
                  <a:pt x="2066446" y="3926739"/>
                </a:lnTo>
                <a:lnTo>
                  <a:pt x="2066446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rot="1192800" flipH="1">
            <a:off x="3215367" y="7231832"/>
            <a:ext cx="1947774" cy="3701233"/>
          </a:xfrm>
          <a:custGeom>
            <a:avLst/>
            <a:gdLst/>
            <a:ahLst/>
            <a:cxnLst/>
            <a:rect l="l" t="t" r="r" b="b"/>
            <a:pathLst>
              <a:path w="1947774" h="3701233">
                <a:moveTo>
                  <a:pt x="1947774" y="0"/>
                </a:moveTo>
                <a:lnTo>
                  <a:pt x="0" y="0"/>
                </a:lnTo>
                <a:lnTo>
                  <a:pt x="0" y="3701233"/>
                </a:lnTo>
                <a:lnTo>
                  <a:pt x="1947774" y="3701233"/>
                </a:lnTo>
                <a:lnTo>
                  <a:pt x="1947774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4048200">
            <a:off x="-1322209" y="-2642185"/>
            <a:ext cx="5489839" cy="5926951"/>
          </a:xfrm>
          <a:custGeom>
            <a:avLst/>
            <a:gdLst/>
            <a:ahLst/>
            <a:cxnLst/>
            <a:rect l="l" t="t" r="r" b="b"/>
            <a:pathLst>
              <a:path w="5489839" h="5926951">
                <a:moveTo>
                  <a:pt x="0" y="0"/>
                </a:moveTo>
                <a:lnTo>
                  <a:pt x="5489839" y="0"/>
                </a:lnTo>
                <a:lnTo>
                  <a:pt x="5489839" y="5926952"/>
                </a:lnTo>
                <a:lnTo>
                  <a:pt x="0" y="5926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140910" y="5675180"/>
            <a:ext cx="6006179" cy="242881"/>
            <a:chOff x="0" y="0"/>
            <a:chExt cx="1581874" cy="639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1874" cy="63969"/>
            </a:xfrm>
            <a:custGeom>
              <a:avLst/>
              <a:gdLst/>
              <a:ahLst/>
              <a:cxnLst/>
              <a:rect l="l" t="t" r="r" b="b"/>
              <a:pathLst>
                <a:path w="1581874" h="63969">
                  <a:moveTo>
                    <a:pt x="31984" y="0"/>
                  </a:moveTo>
                  <a:lnTo>
                    <a:pt x="1549890" y="0"/>
                  </a:lnTo>
                  <a:cubicBezTo>
                    <a:pt x="1567555" y="0"/>
                    <a:pt x="1581874" y="14320"/>
                    <a:pt x="1581874" y="31984"/>
                  </a:cubicBezTo>
                  <a:lnTo>
                    <a:pt x="1581874" y="31984"/>
                  </a:lnTo>
                  <a:cubicBezTo>
                    <a:pt x="1581874" y="40467"/>
                    <a:pt x="1578505" y="48602"/>
                    <a:pt x="1572506" y="54601"/>
                  </a:cubicBezTo>
                  <a:cubicBezTo>
                    <a:pt x="1566508" y="60599"/>
                    <a:pt x="1558373" y="63969"/>
                    <a:pt x="1549890" y="63969"/>
                  </a:cubicBezTo>
                  <a:lnTo>
                    <a:pt x="31984" y="63969"/>
                  </a:lnTo>
                  <a:cubicBezTo>
                    <a:pt x="14320" y="63969"/>
                    <a:pt x="0" y="49649"/>
                    <a:pt x="0" y="31984"/>
                  </a:cubicBezTo>
                  <a:lnTo>
                    <a:pt x="0" y="31984"/>
                  </a:lnTo>
                  <a:cubicBezTo>
                    <a:pt x="0" y="14320"/>
                    <a:pt x="14320" y="0"/>
                    <a:pt x="31984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81874" cy="92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288679" y="4421320"/>
            <a:ext cx="5710642" cy="124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42"/>
              </a:lnSpc>
              <a:spcBef>
                <a:spcPct val="0"/>
              </a:spcBef>
            </a:pPr>
            <a:r>
              <a:rPr lang="zh-CN" altLang="en-US" sz="6961" spc="696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项目概览</a:t>
            </a:r>
            <a:endParaRPr lang="en-US" sz="6961" spc="696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395913" y="1720492"/>
            <a:ext cx="3496174" cy="302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298"/>
              </a:lnSpc>
              <a:spcBef>
                <a:spcPct val="0"/>
              </a:spcBef>
            </a:pPr>
            <a:r>
              <a:rPr lang="en-US" sz="15213" u="none" strike="noStrike">
                <a:solidFill>
                  <a:srgbClr val="6A658F"/>
                </a:solidFill>
                <a:latin typeface="Agrandir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005962" y="998064"/>
            <a:ext cx="427607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用户调研</a:t>
            </a:r>
            <a:endParaRPr lang="en-US" sz="5000" spc="500" dirty="0">
              <a:solidFill>
                <a:srgbClr val="484466"/>
              </a:solidFill>
              <a:ea typeface="思源黑体 1 Medium"/>
            </a:endParaRP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E0BE1C0F-6451-FC0A-2E32-9444B45A30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" y="2036080"/>
            <a:ext cx="8259659" cy="74295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13668011-DB69-632E-E6B3-2E4F4C22ACB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158" y="2452788"/>
            <a:ext cx="3047954" cy="659608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3BD4B64-82A6-1641-4007-CD3F29BF19B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727" y="2054745"/>
            <a:ext cx="3704934" cy="7391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7B346E0-348F-A35F-311C-732B2DEF531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446" y="2036080"/>
            <a:ext cx="3385281" cy="732609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52" name="Group 5">
            <a:extLst>
              <a:ext uri="{FF2B5EF4-FFF2-40B4-BE49-F238E27FC236}">
                <a16:creationId xmlns:a16="http://schemas.microsoft.com/office/drawing/2014/main" id="{9836FE37-904B-EF75-4F07-B18397644050}"/>
              </a:ext>
            </a:extLst>
          </p:cNvPr>
          <p:cNvGrpSpPr/>
          <p:nvPr/>
        </p:nvGrpSpPr>
        <p:grpSpPr>
          <a:xfrm>
            <a:off x="7620000" y="1749515"/>
            <a:ext cx="2996340" cy="231607"/>
            <a:chOff x="0" y="0"/>
            <a:chExt cx="1056021" cy="42916"/>
          </a:xfrm>
        </p:grpSpPr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3EDF8273-9A30-B1DF-4A28-A2C308B1A45F}"/>
                </a:ext>
              </a:extLst>
            </p:cNvPr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4" name="TextBox 7">
              <a:extLst>
                <a:ext uri="{FF2B5EF4-FFF2-40B4-BE49-F238E27FC236}">
                  <a16:creationId xmlns:a16="http://schemas.microsoft.com/office/drawing/2014/main" id="{B4475684-FBEC-CE1E-4CA6-EE6DD6CA6494}"/>
                </a:ext>
              </a:extLst>
            </p:cNvPr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958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005962" y="998064"/>
            <a:ext cx="4276076" cy="88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用户调研</a:t>
            </a:r>
            <a:endParaRPr lang="en-US" sz="5000" spc="500" dirty="0">
              <a:solidFill>
                <a:srgbClr val="484466"/>
              </a:solidFill>
              <a:ea typeface="思源黑体 1 Medium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460148" y="4027799"/>
            <a:ext cx="3506188" cy="350618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58F">
                <a:alpha val="24706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3409" y="4201059"/>
            <a:ext cx="3159666" cy="315966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58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60520" y="5367509"/>
            <a:ext cx="2656488" cy="826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09"/>
              </a:lnSpc>
            </a:pPr>
            <a:r>
              <a:rPr lang="zh-CN" altLang="en-US" sz="5499" spc="1039" dirty="0">
                <a:solidFill>
                  <a:srgbClr val="FFFFFF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送养者</a:t>
            </a:r>
            <a:endParaRPr lang="en-US" sz="5499" spc="1039" dirty="0">
              <a:solidFill>
                <a:srgbClr val="FFFFFF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966336" y="2680939"/>
            <a:ext cx="3034275" cy="499601"/>
            <a:chOff x="0" y="0"/>
            <a:chExt cx="1039241" cy="1711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39241" cy="171114"/>
            </a:xfrm>
            <a:custGeom>
              <a:avLst/>
              <a:gdLst/>
              <a:ahLst/>
              <a:cxnLst/>
              <a:rect l="l" t="t" r="r" b="b"/>
              <a:pathLst>
                <a:path w="1039241" h="171114">
                  <a:moveTo>
                    <a:pt x="85557" y="0"/>
                  </a:moveTo>
                  <a:lnTo>
                    <a:pt x="953684" y="0"/>
                  </a:lnTo>
                  <a:cubicBezTo>
                    <a:pt x="976375" y="0"/>
                    <a:pt x="998137" y="9014"/>
                    <a:pt x="1014182" y="25059"/>
                  </a:cubicBezTo>
                  <a:cubicBezTo>
                    <a:pt x="1030227" y="41104"/>
                    <a:pt x="1039241" y="62866"/>
                    <a:pt x="1039241" y="85557"/>
                  </a:cubicBezTo>
                  <a:lnTo>
                    <a:pt x="1039241" y="85557"/>
                  </a:lnTo>
                  <a:cubicBezTo>
                    <a:pt x="1039241" y="108248"/>
                    <a:pt x="1030227" y="130010"/>
                    <a:pt x="1014182" y="146055"/>
                  </a:cubicBezTo>
                  <a:cubicBezTo>
                    <a:pt x="998137" y="162100"/>
                    <a:pt x="976375" y="171114"/>
                    <a:pt x="953684" y="171114"/>
                  </a:cubicBezTo>
                  <a:lnTo>
                    <a:pt x="85557" y="171114"/>
                  </a:lnTo>
                  <a:cubicBezTo>
                    <a:pt x="62866" y="171114"/>
                    <a:pt x="41104" y="162100"/>
                    <a:pt x="25059" y="146055"/>
                  </a:cubicBezTo>
                  <a:cubicBezTo>
                    <a:pt x="9014" y="130010"/>
                    <a:pt x="0" y="108248"/>
                    <a:pt x="0" y="85557"/>
                  </a:cubicBezTo>
                  <a:lnTo>
                    <a:pt x="0" y="85557"/>
                  </a:lnTo>
                  <a:cubicBezTo>
                    <a:pt x="0" y="62866"/>
                    <a:pt x="9014" y="41104"/>
                    <a:pt x="25059" y="25059"/>
                  </a:cubicBezTo>
                  <a:cubicBezTo>
                    <a:pt x="41104" y="9014"/>
                    <a:pt x="62866" y="0"/>
                    <a:pt x="85557" y="0"/>
                  </a:cubicBezTo>
                  <a:close/>
                </a:path>
              </a:pathLst>
            </a:custGeom>
            <a:solidFill>
              <a:srgbClr val="6A658F"/>
            </a:solidFill>
            <a:ln w="9525" cap="rnd">
              <a:solidFill>
                <a:srgbClr val="502B28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039241" cy="218739"/>
            </a:xfrm>
            <a:prstGeom prst="rect">
              <a:avLst/>
            </a:prstGeom>
          </p:spPr>
          <p:txBody>
            <a:bodyPr lIns="34493" tIns="34493" rIns="34493" bIns="34493" rtlCol="0" anchor="ctr"/>
            <a:lstStyle/>
            <a:p>
              <a:pPr marL="0" lvl="0" indent="0" algn="ctr">
                <a:lnSpc>
                  <a:spcPts val="28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80025" y="5517533"/>
            <a:ext cx="11469097" cy="100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zh-CN" altLang="en-US" sz="3200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有大量宠物待领养，因救助站偏远、人们领养意识薄弱，救助站面临送养困难</a:t>
            </a:r>
            <a:endParaRPr lang="en-US" altLang="zh-CN" sz="3200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5802366" y="4906138"/>
            <a:ext cx="3034275" cy="499601"/>
            <a:chOff x="0" y="0"/>
            <a:chExt cx="1039241" cy="1711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9241" cy="171114"/>
            </a:xfrm>
            <a:custGeom>
              <a:avLst/>
              <a:gdLst/>
              <a:ahLst/>
              <a:cxnLst/>
              <a:rect l="l" t="t" r="r" b="b"/>
              <a:pathLst>
                <a:path w="1039241" h="171114">
                  <a:moveTo>
                    <a:pt x="85557" y="0"/>
                  </a:moveTo>
                  <a:lnTo>
                    <a:pt x="953684" y="0"/>
                  </a:lnTo>
                  <a:cubicBezTo>
                    <a:pt x="976375" y="0"/>
                    <a:pt x="998137" y="9014"/>
                    <a:pt x="1014182" y="25059"/>
                  </a:cubicBezTo>
                  <a:cubicBezTo>
                    <a:pt x="1030227" y="41104"/>
                    <a:pt x="1039241" y="62866"/>
                    <a:pt x="1039241" y="85557"/>
                  </a:cubicBezTo>
                  <a:lnTo>
                    <a:pt x="1039241" y="85557"/>
                  </a:lnTo>
                  <a:cubicBezTo>
                    <a:pt x="1039241" y="108248"/>
                    <a:pt x="1030227" y="130010"/>
                    <a:pt x="1014182" y="146055"/>
                  </a:cubicBezTo>
                  <a:cubicBezTo>
                    <a:pt x="998137" y="162100"/>
                    <a:pt x="976375" y="171114"/>
                    <a:pt x="953684" y="171114"/>
                  </a:cubicBezTo>
                  <a:lnTo>
                    <a:pt x="85557" y="171114"/>
                  </a:lnTo>
                  <a:cubicBezTo>
                    <a:pt x="62866" y="171114"/>
                    <a:pt x="41104" y="162100"/>
                    <a:pt x="25059" y="146055"/>
                  </a:cubicBezTo>
                  <a:cubicBezTo>
                    <a:pt x="9014" y="130010"/>
                    <a:pt x="0" y="108248"/>
                    <a:pt x="0" y="85557"/>
                  </a:cubicBezTo>
                  <a:lnTo>
                    <a:pt x="0" y="85557"/>
                  </a:lnTo>
                  <a:cubicBezTo>
                    <a:pt x="0" y="62866"/>
                    <a:pt x="9014" y="41104"/>
                    <a:pt x="25059" y="25059"/>
                  </a:cubicBezTo>
                  <a:cubicBezTo>
                    <a:pt x="41104" y="9014"/>
                    <a:pt x="62866" y="0"/>
                    <a:pt x="85557" y="0"/>
                  </a:cubicBezTo>
                  <a:close/>
                </a:path>
              </a:pathLst>
            </a:custGeom>
            <a:solidFill>
              <a:srgbClr val="6A658F"/>
            </a:solidFill>
            <a:ln w="9525" cap="rnd">
              <a:solidFill>
                <a:srgbClr val="502B28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039241" cy="218739"/>
            </a:xfrm>
            <a:prstGeom prst="rect">
              <a:avLst/>
            </a:prstGeom>
          </p:spPr>
          <p:txBody>
            <a:bodyPr lIns="34493" tIns="34493" rIns="34493" bIns="34493" rtlCol="0" anchor="ctr"/>
            <a:lstStyle/>
            <a:p>
              <a:pPr marL="0" lvl="0" indent="0" algn="ctr">
                <a:lnSpc>
                  <a:spcPts val="28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165352" y="4933872"/>
            <a:ext cx="2308302" cy="481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zh-CN" altLang="en-US" sz="3200" spc="279" dirty="0">
                <a:solidFill>
                  <a:srgbClr val="FFFFFF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救助站</a:t>
            </a:r>
            <a:endParaRPr lang="en-US" sz="3200" spc="279" dirty="0">
              <a:solidFill>
                <a:srgbClr val="FFFFFF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79928" y="7906805"/>
            <a:ext cx="1234865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zh-CN" altLang="en-US" sz="3200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动物的临时救助者，只能暂时照顾，需要迅速找到合适靠谱的领养人</a:t>
            </a:r>
            <a:endParaRPr lang="en-US" sz="3200" u="none" strike="noStrike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5045294" y="7210794"/>
            <a:ext cx="3034275" cy="499601"/>
            <a:chOff x="0" y="0"/>
            <a:chExt cx="1039241" cy="17111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9241" cy="171114"/>
            </a:xfrm>
            <a:custGeom>
              <a:avLst/>
              <a:gdLst/>
              <a:ahLst/>
              <a:cxnLst/>
              <a:rect l="l" t="t" r="r" b="b"/>
              <a:pathLst>
                <a:path w="1039241" h="171114">
                  <a:moveTo>
                    <a:pt x="85557" y="0"/>
                  </a:moveTo>
                  <a:lnTo>
                    <a:pt x="953684" y="0"/>
                  </a:lnTo>
                  <a:cubicBezTo>
                    <a:pt x="976375" y="0"/>
                    <a:pt x="998137" y="9014"/>
                    <a:pt x="1014182" y="25059"/>
                  </a:cubicBezTo>
                  <a:cubicBezTo>
                    <a:pt x="1030227" y="41104"/>
                    <a:pt x="1039241" y="62866"/>
                    <a:pt x="1039241" y="85557"/>
                  </a:cubicBezTo>
                  <a:lnTo>
                    <a:pt x="1039241" y="85557"/>
                  </a:lnTo>
                  <a:cubicBezTo>
                    <a:pt x="1039241" y="108248"/>
                    <a:pt x="1030227" y="130010"/>
                    <a:pt x="1014182" y="146055"/>
                  </a:cubicBezTo>
                  <a:cubicBezTo>
                    <a:pt x="998137" y="162100"/>
                    <a:pt x="976375" y="171114"/>
                    <a:pt x="953684" y="171114"/>
                  </a:cubicBezTo>
                  <a:lnTo>
                    <a:pt x="85557" y="171114"/>
                  </a:lnTo>
                  <a:cubicBezTo>
                    <a:pt x="62866" y="171114"/>
                    <a:pt x="41104" y="162100"/>
                    <a:pt x="25059" y="146055"/>
                  </a:cubicBezTo>
                  <a:cubicBezTo>
                    <a:pt x="9014" y="130010"/>
                    <a:pt x="0" y="108248"/>
                    <a:pt x="0" y="85557"/>
                  </a:cubicBezTo>
                  <a:lnTo>
                    <a:pt x="0" y="85557"/>
                  </a:lnTo>
                  <a:cubicBezTo>
                    <a:pt x="0" y="62866"/>
                    <a:pt x="9014" y="41104"/>
                    <a:pt x="25059" y="25059"/>
                  </a:cubicBezTo>
                  <a:cubicBezTo>
                    <a:pt x="41104" y="9014"/>
                    <a:pt x="62866" y="0"/>
                    <a:pt x="85557" y="0"/>
                  </a:cubicBezTo>
                  <a:close/>
                </a:path>
              </a:pathLst>
            </a:custGeom>
            <a:solidFill>
              <a:srgbClr val="6A658F"/>
            </a:solidFill>
            <a:ln w="9525" cap="rnd">
              <a:solidFill>
                <a:srgbClr val="502B28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039241" cy="218739"/>
            </a:xfrm>
            <a:prstGeom prst="rect">
              <a:avLst/>
            </a:prstGeom>
          </p:spPr>
          <p:txBody>
            <a:bodyPr lIns="34493" tIns="34493" rIns="34493" bIns="34493" rtlCol="0" anchor="ctr"/>
            <a:lstStyle/>
            <a:p>
              <a:pPr marL="0" lvl="0" indent="0" algn="ctr">
                <a:lnSpc>
                  <a:spcPts val="28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408280" y="7250127"/>
            <a:ext cx="2308302" cy="48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zh-CN" altLang="en-US" sz="3200" spc="279" dirty="0">
                <a:solidFill>
                  <a:srgbClr val="FFFFFF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个人救助者</a:t>
            </a:r>
            <a:endParaRPr lang="en-US" sz="3200" spc="279" dirty="0">
              <a:solidFill>
                <a:srgbClr val="FFFFFF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30" name="Freeform 30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31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2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33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34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8B7D05C1-81E8-C351-7B6B-BA4383BA7C07}"/>
              </a:ext>
            </a:extLst>
          </p:cNvPr>
          <p:cNvSpPr txBox="1"/>
          <p:nvPr/>
        </p:nvSpPr>
        <p:spPr>
          <a:xfrm>
            <a:off x="5329321" y="2688154"/>
            <a:ext cx="2671289" cy="481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zh-CN" altLang="en-US" sz="3200" spc="279" dirty="0">
                <a:solidFill>
                  <a:srgbClr val="FFFFFF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家养宠物主人</a:t>
            </a:r>
            <a:endParaRPr lang="en-US" sz="3200" spc="279" dirty="0">
              <a:solidFill>
                <a:srgbClr val="FFFFFF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8F893C2D-F9B4-9AAA-4552-3CCF624B90CA}"/>
              </a:ext>
            </a:extLst>
          </p:cNvPr>
          <p:cNvSpPr txBox="1"/>
          <p:nvPr/>
        </p:nvSpPr>
        <p:spPr>
          <a:xfrm>
            <a:off x="5144088" y="3351018"/>
            <a:ext cx="11996482" cy="100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因特殊原因无法继续养宠，身边较难找到领养者，同时担心自己的宠物是否能得到善待，希望和领养人随时交流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CB0A7FD2-5D5A-E8E4-3C8B-54444423D857}"/>
              </a:ext>
            </a:extLst>
          </p:cNvPr>
          <p:cNvGrpSpPr/>
          <p:nvPr/>
        </p:nvGrpSpPr>
        <p:grpSpPr>
          <a:xfrm>
            <a:off x="7620000" y="1749515"/>
            <a:ext cx="2996340" cy="231607"/>
            <a:chOff x="0" y="0"/>
            <a:chExt cx="1056021" cy="42916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48D23C7-8399-74EA-9E5F-5F7E3D308ED2}"/>
                </a:ext>
              </a:extLst>
            </p:cNvPr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C1BB12DA-3EE2-01C3-F47D-075E719CF25C}"/>
                </a:ext>
              </a:extLst>
            </p:cNvPr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7139210" y="1749516"/>
            <a:ext cx="4009580" cy="162948"/>
            <a:chOff x="0" y="0"/>
            <a:chExt cx="1056021" cy="429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005962" y="998064"/>
            <a:ext cx="4276076" cy="88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用户调研</a:t>
            </a:r>
            <a:endParaRPr lang="en-US" sz="5000" spc="500" dirty="0">
              <a:solidFill>
                <a:srgbClr val="484466"/>
              </a:solidFill>
              <a:ea typeface="思源黑体 1 Medium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689805" y="3732331"/>
            <a:ext cx="3506188" cy="350618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58F">
                <a:alpha val="24706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63066" y="3905591"/>
            <a:ext cx="3159666" cy="315966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58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90177" y="5072041"/>
            <a:ext cx="2656488" cy="826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09"/>
              </a:lnSpc>
            </a:pPr>
            <a:r>
              <a:rPr lang="zh-CN" altLang="en-US" sz="5499" spc="1039" dirty="0">
                <a:solidFill>
                  <a:srgbClr val="FFFFFF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领养者</a:t>
            </a:r>
            <a:endParaRPr lang="en-US" sz="5499" spc="1039" dirty="0">
              <a:solidFill>
                <a:srgbClr val="FFFFFF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30" name="Freeform 30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31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2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33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34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8F893C2D-F9B4-9AAA-4552-3CCF624B90CA}"/>
              </a:ext>
            </a:extLst>
          </p:cNvPr>
          <p:cNvSpPr txBox="1"/>
          <p:nvPr/>
        </p:nvSpPr>
        <p:spPr>
          <a:xfrm>
            <a:off x="9144000" y="3512261"/>
            <a:ext cx="5213086" cy="3614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宠物的健康情况</a:t>
            </a:r>
            <a:endParaRPr lang="en-US" altLang="zh-CN" sz="3200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宠物的详细信息</a:t>
            </a:r>
            <a:endParaRPr lang="en-US" altLang="zh-CN" sz="3200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宠物的故事经历</a:t>
            </a:r>
            <a:endParaRPr lang="en-US" altLang="zh-CN" sz="3200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宠物的养护注意事项</a:t>
            </a:r>
            <a:endParaRPr lang="en-US" altLang="zh-CN" sz="3200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与送养人直接对话</a:t>
            </a:r>
            <a:endParaRPr lang="en-US" altLang="zh-CN" sz="3200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51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0839">
            <a:off x="13198321" y="6651780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8" y="0"/>
                </a:lnTo>
                <a:lnTo>
                  <a:pt x="8121958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692031">
            <a:off x="-2834647" y="7822027"/>
            <a:ext cx="18246653" cy="21754578"/>
          </a:xfrm>
          <a:custGeom>
            <a:avLst/>
            <a:gdLst/>
            <a:ahLst/>
            <a:cxnLst/>
            <a:rect l="l" t="t" r="r" b="b"/>
            <a:pathLst>
              <a:path w="18246653" h="21754578">
                <a:moveTo>
                  <a:pt x="0" y="0"/>
                </a:moveTo>
                <a:lnTo>
                  <a:pt x="18246652" y="0"/>
                </a:lnTo>
                <a:lnTo>
                  <a:pt x="18246652" y="21754579"/>
                </a:lnTo>
                <a:lnTo>
                  <a:pt x="0" y="21754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6853427">
            <a:off x="14395006" y="-3805128"/>
            <a:ext cx="5356999" cy="7593684"/>
          </a:xfrm>
          <a:custGeom>
            <a:avLst/>
            <a:gdLst/>
            <a:ahLst/>
            <a:cxnLst/>
            <a:rect l="l" t="t" r="r" b="b"/>
            <a:pathLst>
              <a:path w="5356999" h="7593684">
                <a:moveTo>
                  <a:pt x="0" y="0"/>
                </a:moveTo>
                <a:lnTo>
                  <a:pt x="5356999" y="0"/>
                </a:lnTo>
                <a:lnTo>
                  <a:pt x="5356999" y="7593684"/>
                </a:lnTo>
                <a:lnTo>
                  <a:pt x="0" y="7593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-1573289" flipH="1">
            <a:off x="77478" y="6247474"/>
            <a:ext cx="2566717" cy="4877371"/>
          </a:xfrm>
          <a:custGeom>
            <a:avLst/>
            <a:gdLst/>
            <a:ahLst/>
            <a:cxnLst/>
            <a:rect l="l" t="t" r="r" b="b"/>
            <a:pathLst>
              <a:path w="2566717" h="4877371">
                <a:moveTo>
                  <a:pt x="2566717" y="0"/>
                </a:moveTo>
                <a:lnTo>
                  <a:pt x="0" y="0"/>
                </a:lnTo>
                <a:lnTo>
                  <a:pt x="0" y="4877371"/>
                </a:lnTo>
                <a:lnTo>
                  <a:pt x="2566717" y="4877371"/>
                </a:lnTo>
                <a:lnTo>
                  <a:pt x="2566717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-6862313" flipH="1">
            <a:off x="15229476" y="-204916"/>
            <a:ext cx="2750770" cy="5227116"/>
          </a:xfrm>
          <a:custGeom>
            <a:avLst/>
            <a:gdLst/>
            <a:ahLst/>
            <a:cxnLst/>
            <a:rect l="l" t="t" r="r" b="b"/>
            <a:pathLst>
              <a:path w="2750770" h="5227116">
                <a:moveTo>
                  <a:pt x="2750769" y="0"/>
                </a:moveTo>
                <a:lnTo>
                  <a:pt x="0" y="0"/>
                </a:lnTo>
                <a:lnTo>
                  <a:pt x="0" y="5227116"/>
                </a:lnTo>
                <a:lnTo>
                  <a:pt x="2750769" y="5227116"/>
                </a:lnTo>
                <a:lnTo>
                  <a:pt x="2750769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 rot="-6362442" flipH="1">
            <a:off x="14215431" y="-1455726"/>
            <a:ext cx="2066446" cy="3926739"/>
          </a:xfrm>
          <a:custGeom>
            <a:avLst/>
            <a:gdLst/>
            <a:ahLst/>
            <a:cxnLst/>
            <a:rect l="l" t="t" r="r" b="b"/>
            <a:pathLst>
              <a:path w="2066446" h="3926739">
                <a:moveTo>
                  <a:pt x="2066446" y="0"/>
                </a:moveTo>
                <a:lnTo>
                  <a:pt x="0" y="0"/>
                </a:lnTo>
                <a:lnTo>
                  <a:pt x="0" y="3926739"/>
                </a:lnTo>
                <a:lnTo>
                  <a:pt x="2066446" y="3926739"/>
                </a:lnTo>
                <a:lnTo>
                  <a:pt x="2066446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rot="1192800" flipH="1">
            <a:off x="3215367" y="7231832"/>
            <a:ext cx="1947774" cy="3701233"/>
          </a:xfrm>
          <a:custGeom>
            <a:avLst/>
            <a:gdLst/>
            <a:ahLst/>
            <a:cxnLst/>
            <a:rect l="l" t="t" r="r" b="b"/>
            <a:pathLst>
              <a:path w="1947774" h="3701233">
                <a:moveTo>
                  <a:pt x="1947774" y="0"/>
                </a:moveTo>
                <a:lnTo>
                  <a:pt x="0" y="0"/>
                </a:lnTo>
                <a:lnTo>
                  <a:pt x="0" y="3701233"/>
                </a:lnTo>
                <a:lnTo>
                  <a:pt x="1947774" y="3701233"/>
                </a:lnTo>
                <a:lnTo>
                  <a:pt x="1947774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4048200">
            <a:off x="-1322209" y="-2642185"/>
            <a:ext cx="5489839" cy="5926951"/>
          </a:xfrm>
          <a:custGeom>
            <a:avLst/>
            <a:gdLst/>
            <a:ahLst/>
            <a:cxnLst/>
            <a:rect l="l" t="t" r="r" b="b"/>
            <a:pathLst>
              <a:path w="5489839" h="5926951">
                <a:moveTo>
                  <a:pt x="0" y="0"/>
                </a:moveTo>
                <a:lnTo>
                  <a:pt x="5489839" y="0"/>
                </a:lnTo>
                <a:lnTo>
                  <a:pt x="5489839" y="5926952"/>
                </a:lnTo>
                <a:lnTo>
                  <a:pt x="0" y="5926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140910" y="5675180"/>
            <a:ext cx="6006179" cy="242881"/>
            <a:chOff x="0" y="0"/>
            <a:chExt cx="1581874" cy="639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1874" cy="63969"/>
            </a:xfrm>
            <a:custGeom>
              <a:avLst/>
              <a:gdLst/>
              <a:ahLst/>
              <a:cxnLst/>
              <a:rect l="l" t="t" r="r" b="b"/>
              <a:pathLst>
                <a:path w="1581874" h="63969">
                  <a:moveTo>
                    <a:pt x="31984" y="0"/>
                  </a:moveTo>
                  <a:lnTo>
                    <a:pt x="1549890" y="0"/>
                  </a:lnTo>
                  <a:cubicBezTo>
                    <a:pt x="1567555" y="0"/>
                    <a:pt x="1581874" y="14320"/>
                    <a:pt x="1581874" y="31984"/>
                  </a:cubicBezTo>
                  <a:lnTo>
                    <a:pt x="1581874" y="31984"/>
                  </a:lnTo>
                  <a:cubicBezTo>
                    <a:pt x="1581874" y="40467"/>
                    <a:pt x="1578505" y="48602"/>
                    <a:pt x="1572506" y="54601"/>
                  </a:cubicBezTo>
                  <a:cubicBezTo>
                    <a:pt x="1566508" y="60599"/>
                    <a:pt x="1558373" y="63969"/>
                    <a:pt x="1549890" y="63969"/>
                  </a:cubicBezTo>
                  <a:lnTo>
                    <a:pt x="31984" y="63969"/>
                  </a:lnTo>
                  <a:cubicBezTo>
                    <a:pt x="14320" y="63969"/>
                    <a:pt x="0" y="49649"/>
                    <a:pt x="0" y="31984"/>
                  </a:cubicBezTo>
                  <a:lnTo>
                    <a:pt x="0" y="31984"/>
                  </a:lnTo>
                  <a:cubicBezTo>
                    <a:pt x="0" y="14320"/>
                    <a:pt x="14320" y="0"/>
                    <a:pt x="31984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81874" cy="92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288679" y="4421320"/>
            <a:ext cx="5710642" cy="124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42"/>
              </a:lnSpc>
              <a:spcBef>
                <a:spcPct val="0"/>
              </a:spcBef>
            </a:pPr>
            <a:r>
              <a:rPr lang="zh-CN" altLang="en-US" sz="6961" spc="696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功能展示</a:t>
            </a:r>
            <a:endParaRPr lang="en-US" sz="6961" spc="696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42296" y="1720492"/>
            <a:ext cx="4603408" cy="302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298"/>
              </a:lnSpc>
              <a:spcBef>
                <a:spcPct val="0"/>
              </a:spcBef>
            </a:pPr>
            <a:r>
              <a:rPr lang="en-US" sz="15213" u="none" strike="noStrike">
                <a:solidFill>
                  <a:srgbClr val="6A658F"/>
                </a:solidFill>
                <a:latin typeface="Agrandir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37014">
            <a:off x="13336696" y="7955846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7" y="0"/>
                </a:lnTo>
                <a:lnTo>
                  <a:pt x="8121957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6893" y="8300067"/>
            <a:ext cx="14011210" cy="16704871"/>
          </a:xfrm>
          <a:custGeom>
            <a:avLst/>
            <a:gdLst/>
            <a:ahLst/>
            <a:cxnLst/>
            <a:rect l="l" t="t" r="r" b="b"/>
            <a:pathLst>
              <a:path w="14011210" h="16704871">
                <a:moveTo>
                  <a:pt x="0" y="0"/>
                </a:moveTo>
                <a:lnTo>
                  <a:pt x="14011210" y="0"/>
                </a:lnTo>
                <a:lnTo>
                  <a:pt x="14011210" y="16704870"/>
                </a:lnTo>
                <a:lnTo>
                  <a:pt x="0" y="167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5162635">
            <a:off x="15160932" y="-2426522"/>
            <a:ext cx="3498798" cy="4959637"/>
          </a:xfrm>
          <a:custGeom>
            <a:avLst/>
            <a:gdLst/>
            <a:ahLst/>
            <a:cxnLst/>
            <a:rect l="l" t="t" r="r" b="b"/>
            <a:pathLst>
              <a:path w="3498798" h="4959637">
                <a:moveTo>
                  <a:pt x="0" y="0"/>
                </a:moveTo>
                <a:lnTo>
                  <a:pt x="3498798" y="0"/>
                </a:lnTo>
                <a:lnTo>
                  <a:pt x="3498798" y="4959637"/>
                </a:lnTo>
                <a:lnTo>
                  <a:pt x="0" y="4959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7696200" y="1749515"/>
            <a:ext cx="2971800" cy="236644"/>
            <a:chOff x="0" y="0"/>
            <a:chExt cx="1056021" cy="42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021" cy="42916"/>
            </a:xfrm>
            <a:custGeom>
              <a:avLst/>
              <a:gdLst/>
              <a:ahLst/>
              <a:cxnLst/>
              <a:rect l="l" t="t" r="r" b="b"/>
              <a:pathLst>
                <a:path w="1056021" h="42916">
                  <a:moveTo>
                    <a:pt x="21458" y="0"/>
                  </a:moveTo>
                  <a:lnTo>
                    <a:pt x="1034563" y="0"/>
                  </a:lnTo>
                  <a:cubicBezTo>
                    <a:pt x="1040254" y="0"/>
                    <a:pt x="1045712" y="2261"/>
                    <a:pt x="1049736" y="6285"/>
                  </a:cubicBezTo>
                  <a:cubicBezTo>
                    <a:pt x="1053760" y="10309"/>
                    <a:pt x="1056021" y="15767"/>
                    <a:pt x="1056021" y="21458"/>
                  </a:cubicBezTo>
                  <a:lnTo>
                    <a:pt x="1056021" y="21458"/>
                  </a:lnTo>
                  <a:cubicBezTo>
                    <a:pt x="1056021" y="27149"/>
                    <a:pt x="1053760" y="32607"/>
                    <a:pt x="1049736" y="36631"/>
                  </a:cubicBezTo>
                  <a:cubicBezTo>
                    <a:pt x="1045712" y="40656"/>
                    <a:pt x="1040254" y="42916"/>
                    <a:pt x="1034563" y="42916"/>
                  </a:cubicBezTo>
                  <a:lnTo>
                    <a:pt x="21458" y="42916"/>
                  </a:lnTo>
                  <a:cubicBezTo>
                    <a:pt x="15767" y="42916"/>
                    <a:pt x="10309" y="40656"/>
                    <a:pt x="6285" y="36631"/>
                  </a:cubicBezTo>
                  <a:cubicBezTo>
                    <a:pt x="2261" y="32607"/>
                    <a:pt x="0" y="27149"/>
                    <a:pt x="0" y="21458"/>
                  </a:cubicBezTo>
                  <a:lnTo>
                    <a:pt x="0" y="21458"/>
                  </a:lnTo>
                  <a:cubicBezTo>
                    <a:pt x="0" y="15767"/>
                    <a:pt x="2261" y="10309"/>
                    <a:pt x="6285" y="6285"/>
                  </a:cubicBezTo>
                  <a:cubicBezTo>
                    <a:pt x="10309" y="2261"/>
                    <a:pt x="15767" y="0"/>
                    <a:pt x="21458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56021" cy="7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19440" y="998064"/>
            <a:ext cx="6148760" cy="88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zh-CN" altLang="en-US" sz="5000" spc="500" dirty="0">
                <a:solidFill>
                  <a:srgbClr val="484466"/>
                </a:solidFill>
                <a:ea typeface="思源黑体 1 Medium"/>
              </a:rPr>
              <a:t>视频展示 </a:t>
            </a:r>
          </a:p>
        </p:txBody>
      </p:sp>
      <p:sp>
        <p:nvSpPr>
          <p:cNvPr id="37" name="Freeform 37"/>
          <p:cNvSpPr/>
          <p:nvPr/>
        </p:nvSpPr>
        <p:spPr>
          <a:xfrm rot="-8560135" flipH="1">
            <a:off x="17299718" y="-527528"/>
            <a:ext cx="1251331" cy="2377826"/>
          </a:xfrm>
          <a:custGeom>
            <a:avLst/>
            <a:gdLst/>
            <a:ahLst/>
            <a:cxnLst/>
            <a:rect l="l" t="t" r="r" b="b"/>
            <a:pathLst>
              <a:path w="1251331" h="2377826">
                <a:moveTo>
                  <a:pt x="1251331" y="0"/>
                </a:moveTo>
                <a:lnTo>
                  <a:pt x="0" y="0"/>
                </a:lnTo>
                <a:lnTo>
                  <a:pt x="0" y="2377826"/>
                </a:lnTo>
                <a:lnTo>
                  <a:pt x="1251331" y="2377826"/>
                </a:lnTo>
                <a:lnTo>
                  <a:pt x="12513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8"/>
          <p:cNvSpPr/>
          <p:nvPr/>
        </p:nvSpPr>
        <p:spPr>
          <a:xfrm rot="-7408862" flipH="1">
            <a:off x="16358150" y="-627413"/>
            <a:ext cx="940031" cy="1786282"/>
          </a:xfrm>
          <a:custGeom>
            <a:avLst/>
            <a:gdLst/>
            <a:ahLst/>
            <a:cxnLst/>
            <a:rect l="l" t="t" r="r" b="b"/>
            <a:pathLst>
              <a:path w="940031" h="1786282">
                <a:moveTo>
                  <a:pt x="940031" y="0"/>
                </a:moveTo>
                <a:lnTo>
                  <a:pt x="0" y="0"/>
                </a:lnTo>
                <a:lnTo>
                  <a:pt x="0" y="1786282"/>
                </a:lnTo>
                <a:lnTo>
                  <a:pt x="940031" y="1786282"/>
                </a:lnTo>
                <a:lnTo>
                  <a:pt x="940031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9"/>
          <p:cNvSpPr/>
          <p:nvPr/>
        </p:nvSpPr>
        <p:spPr>
          <a:xfrm rot="5793235" flipH="1">
            <a:off x="388392" y="419836"/>
            <a:ext cx="1101631" cy="2093361"/>
          </a:xfrm>
          <a:custGeom>
            <a:avLst/>
            <a:gdLst/>
            <a:ahLst/>
            <a:cxnLst/>
            <a:rect l="l" t="t" r="r" b="b"/>
            <a:pathLst>
              <a:path w="1101631" h="2093361">
                <a:moveTo>
                  <a:pt x="1101631" y="0"/>
                </a:moveTo>
                <a:lnTo>
                  <a:pt x="0" y="0"/>
                </a:lnTo>
                <a:lnTo>
                  <a:pt x="0" y="2093361"/>
                </a:lnTo>
                <a:lnTo>
                  <a:pt x="1101631" y="2093361"/>
                </a:lnTo>
                <a:lnTo>
                  <a:pt x="11016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0"/>
          <p:cNvSpPr/>
          <p:nvPr/>
        </p:nvSpPr>
        <p:spPr>
          <a:xfrm rot="5813113">
            <a:off x="-503813" y="-2723843"/>
            <a:ext cx="4411810" cy="4763088"/>
          </a:xfrm>
          <a:custGeom>
            <a:avLst/>
            <a:gdLst/>
            <a:ahLst/>
            <a:cxnLst/>
            <a:rect l="l" t="t" r="r" b="b"/>
            <a:pathLst>
              <a:path w="4411810" h="4763088">
                <a:moveTo>
                  <a:pt x="0" y="0"/>
                </a:moveTo>
                <a:lnTo>
                  <a:pt x="4411809" y="0"/>
                </a:lnTo>
                <a:lnTo>
                  <a:pt x="4411809" y="4763088"/>
                </a:lnTo>
                <a:lnTo>
                  <a:pt x="0" y="4763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132D84-09D3-777E-122C-3DC2C8A5D095}"/>
              </a:ext>
            </a:extLst>
          </p:cNvPr>
          <p:cNvSpPr txBox="1"/>
          <p:nvPr/>
        </p:nvSpPr>
        <p:spPr>
          <a:xfrm>
            <a:off x="2286312" y="3234645"/>
            <a:ext cx="1454185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人机交互演示视频</a:t>
            </a:r>
            <a:r>
              <a:rPr lang="en-US" altLang="zh-CN" sz="2000" dirty="0"/>
              <a:t>】 </a:t>
            </a:r>
          </a:p>
          <a:p>
            <a:r>
              <a:rPr lang="en-US" altLang="zh-CN" sz="2000" dirty="0"/>
              <a:t>https://www.bilibili.com/video/BV1E94y1c7ox/?share_source=copy_web&amp;vd_source=b07e7b20a1d65aec60c7145662193551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4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0839">
            <a:off x="13198321" y="6651780"/>
            <a:ext cx="8121957" cy="8617461"/>
          </a:xfrm>
          <a:custGeom>
            <a:avLst/>
            <a:gdLst/>
            <a:ahLst/>
            <a:cxnLst/>
            <a:rect l="l" t="t" r="r" b="b"/>
            <a:pathLst>
              <a:path w="8121957" h="8617461">
                <a:moveTo>
                  <a:pt x="0" y="0"/>
                </a:moveTo>
                <a:lnTo>
                  <a:pt x="8121958" y="0"/>
                </a:lnTo>
                <a:lnTo>
                  <a:pt x="8121958" y="8617461"/>
                </a:lnTo>
                <a:lnTo>
                  <a:pt x="0" y="861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692031">
            <a:off x="-2834647" y="7822027"/>
            <a:ext cx="18246653" cy="21754578"/>
          </a:xfrm>
          <a:custGeom>
            <a:avLst/>
            <a:gdLst/>
            <a:ahLst/>
            <a:cxnLst/>
            <a:rect l="l" t="t" r="r" b="b"/>
            <a:pathLst>
              <a:path w="18246653" h="21754578">
                <a:moveTo>
                  <a:pt x="0" y="0"/>
                </a:moveTo>
                <a:lnTo>
                  <a:pt x="18246652" y="0"/>
                </a:lnTo>
                <a:lnTo>
                  <a:pt x="18246652" y="21754579"/>
                </a:lnTo>
                <a:lnTo>
                  <a:pt x="0" y="21754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6853427">
            <a:off x="14395006" y="-3805128"/>
            <a:ext cx="5356999" cy="7593684"/>
          </a:xfrm>
          <a:custGeom>
            <a:avLst/>
            <a:gdLst/>
            <a:ahLst/>
            <a:cxnLst/>
            <a:rect l="l" t="t" r="r" b="b"/>
            <a:pathLst>
              <a:path w="5356999" h="7593684">
                <a:moveTo>
                  <a:pt x="0" y="0"/>
                </a:moveTo>
                <a:lnTo>
                  <a:pt x="5356999" y="0"/>
                </a:lnTo>
                <a:lnTo>
                  <a:pt x="5356999" y="7593684"/>
                </a:lnTo>
                <a:lnTo>
                  <a:pt x="0" y="7593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-1573289" flipH="1">
            <a:off x="77478" y="6247474"/>
            <a:ext cx="2566717" cy="4877371"/>
          </a:xfrm>
          <a:custGeom>
            <a:avLst/>
            <a:gdLst/>
            <a:ahLst/>
            <a:cxnLst/>
            <a:rect l="l" t="t" r="r" b="b"/>
            <a:pathLst>
              <a:path w="2566717" h="4877371">
                <a:moveTo>
                  <a:pt x="2566717" y="0"/>
                </a:moveTo>
                <a:lnTo>
                  <a:pt x="0" y="0"/>
                </a:lnTo>
                <a:lnTo>
                  <a:pt x="0" y="4877371"/>
                </a:lnTo>
                <a:lnTo>
                  <a:pt x="2566717" y="4877371"/>
                </a:lnTo>
                <a:lnTo>
                  <a:pt x="2566717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-6862313" flipH="1">
            <a:off x="15229476" y="-204916"/>
            <a:ext cx="2750770" cy="5227116"/>
          </a:xfrm>
          <a:custGeom>
            <a:avLst/>
            <a:gdLst/>
            <a:ahLst/>
            <a:cxnLst/>
            <a:rect l="l" t="t" r="r" b="b"/>
            <a:pathLst>
              <a:path w="2750770" h="5227116">
                <a:moveTo>
                  <a:pt x="2750769" y="0"/>
                </a:moveTo>
                <a:lnTo>
                  <a:pt x="0" y="0"/>
                </a:lnTo>
                <a:lnTo>
                  <a:pt x="0" y="5227116"/>
                </a:lnTo>
                <a:lnTo>
                  <a:pt x="2750769" y="5227116"/>
                </a:lnTo>
                <a:lnTo>
                  <a:pt x="2750769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 rot="-6362442" flipH="1">
            <a:off x="14215431" y="-1455726"/>
            <a:ext cx="2066446" cy="3926739"/>
          </a:xfrm>
          <a:custGeom>
            <a:avLst/>
            <a:gdLst/>
            <a:ahLst/>
            <a:cxnLst/>
            <a:rect l="l" t="t" r="r" b="b"/>
            <a:pathLst>
              <a:path w="2066446" h="3926739">
                <a:moveTo>
                  <a:pt x="2066446" y="0"/>
                </a:moveTo>
                <a:lnTo>
                  <a:pt x="0" y="0"/>
                </a:lnTo>
                <a:lnTo>
                  <a:pt x="0" y="3926739"/>
                </a:lnTo>
                <a:lnTo>
                  <a:pt x="2066446" y="3926739"/>
                </a:lnTo>
                <a:lnTo>
                  <a:pt x="2066446" y="0"/>
                </a:lnTo>
                <a:close/>
              </a:path>
            </a:pathLst>
          </a:custGeom>
          <a:blipFill>
            <a:blip r:embed="rId8">
              <a:alphaModFix amt="43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rot="1192800" flipH="1">
            <a:off x="3215367" y="7231832"/>
            <a:ext cx="1947774" cy="3701233"/>
          </a:xfrm>
          <a:custGeom>
            <a:avLst/>
            <a:gdLst/>
            <a:ahLst/>
            <a:cxnLst/>
            <a:rect l="l" t="t" r="r" b="b"/>
            <a:pathLst>
              <a:path w="1947774" h="3701233">
                <a:moveTo>
                  <a:pt x="1947774" y="0"/>
                </a:moveTo>
                <a:lnTo>
                  <a:pt x="0" y="0"/>
                </a:lnTo>
                <a:lnTo>
                  <a:pt x="0" y="3701233"/>
                </a:lnTo>
                <a:lnTo>
                  <a:pt x="1947774" y="3701233"/>
                </a:lnTo>
                <a:lnTo>
                  <a:pt x="1947774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4048200">
            <a:off x="-1322209" y="-2642185"/>
            <a:ext cx="5489839" cy="5926951"/>
          </a:xfrm>
          <a:custGeom>
            <a:avLst/>
            <a:gdLst/>
            <a:ahLst/>
            <a:cxnLst/>
            <a:rect l="l" t="t" r="r" b="b"/>
            <a:pathLst>
              <a:path w="5489839" h="5926951">
                <a:moveTo>
                  <a:pt x="0" y="0"/>
                </a:moveTo>
                <a:lnTo>
                  <a:pt x="5489839" y="0"/>
                </a:lnTo>
                <a:lnTo>
                  <a:pt x="5489839" y="5926952"/>
                </a:lnTo>
                <a:lnTo>
                  <a:pt x="0" y="5926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140910" y="5675180"/>
            <a:ext cx="6006179" cy="242881"/>
            <a:chOff x="0" y="0"/>
            <a:chExt cx="1581874" cy="639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1874" cy="63969"/>
            </a:xfrm>
            <a:custGeom>
              <a:avLst/>
              <a:gdLst/>
              <a:ahLst/>
              <a:cxnLst/>
              <a:rect l="l" t="t" r="r" b="b"/>
              <a:pathLst>
                <a:path w="1581874" h="63969">
                  <a:moveTo>
                    <a:pt x="31984" y="0"/>
                  </a:moveTo>
                  <a:lnTo>
                    <a:pt x="1549890" y="0"/>
                  </a:lnTo>
                  <a:cubicBezTo>
                    <a:pt x="1567555" y="0"/>
                    <a:pt x="1581874" y="14320"/>
                    <a:pt x="1581874" y="31984"/>
                  </a:cubicBezTo>
                  <a:lnTo>
                    <a:pt x="1581874" y="31984"/>
                  </a:lnTo>
                  <a:cubicBezTo>
                    <a:pt x="1581874" y="40467"/>
                    <a:pt x="1578505" y="48602"/>
                    <a:pt x="1572506" y="54601"/>
                  </a:cubicBezTo>
                  <a:cubicBezTo>
                    <a:pt x="1566508" y="60599"/>
                    <a:pt x="1558373" y="63969"/>
                    <a:pt x="1549890" y="63969"/>
                  </a:cubicBezTo>
                  <a:lnTo>
                    <a:pt x="31984" y="63969"/>
                  </a:lnTo>
                  <a:cubicBezTo>
                    <a:pt x="14320" y="63969"/>
                    <a:pt x="0" y="49649"/>
                    <a:pt x="0" y="31984"/>
                  </a:cubicBezTo>
                  <a:lnTo>
                    <a:pt x="0" y="31984"/>
                  </a:lnTo>
                  <a:cubicBezTo>
                    <a:pt x="0" y="14320"/>
                    <a:pt x="14320" y="0"/>
                    <a:pt x="31984" y="0"/>
                  </a:cubicBezTo>
                  <a:close/>
                </a:path>
              </a:pathLst>
            </a:custGeom>
            <a:solidFill>
              <a:srgbClr val="F1C1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81874" cy="92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288679" y="4421320"/>
            <a:ext cx="5710642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42"/>
              </a:lnSpc>
              <a:spcBef>
                <a:spcPct val="0"/>
              </a:spcBef>
            </a:pPr>
            <a:r>
              <a:rPr lang="zh-CN" altLang="en-US" sz="6961" spc="696" dirty="0">
                <a:solidFill>
                  <a:srgbClr val="484466"/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rPr>
              <a:t>核心亮点</a:t>
            </a:r>
            <a:endParaRPr lang="en-US" sz="6961" spc="696" dirty="0">
              <a:solidFill>
                <a:srgbClr val="484466"/>
              </a:solidFill>
              <a:latin typeface="FZSongKeBenXiuKaiS-R-GB" panose="02000000000000000000" pitchFamily="2" charset="-122"/>
              <a:ea typeface="FZSongKeBenXiuKaiS-R-GB" panose="02000000000000000000" pitchFamily="2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42296" y="1720492"/>
            <a:ext cx="4603408" cy="302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298"/>
              </a:lnSpc>
              <a:spcBef>
                <a:spcPct val="0"/>
              </a:spcBef>
            </a:pPr>
            <a:r>
              <a:rPr lang="en-US" sz="15213" u="none" strike="noStrike">
                <a:solidFill>
                  <a:srgbClr val="6A658F"/>
                </a:solidFill>
                <a:latin typeface="Agrandir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668</Words>
  <Application>Microsoft Office PowerPoint</Application>
  <PresentationFormat>自定义</PresentationFormat>
  <Paragraphs>96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Agrandir Bold</vt:lpstr>
      <vt:lpstr>等线</vt:lpstr>
      <vt:lpstr>FZYiYingBeiLiShuS</vt:lpstr>
      <vt:lpstr>Times New Roman</vt:lpstr>
      <vt:lpstr>Times</vt:lpstr>
      <vt:lpstr>Calibri</vt:lpstr>
      <vt:lpstr>Arial</vt:lpstr>
      <vt:lpstr>Wingdings</vt:lpstr>
      <vt:lpstr>FZSongKeBenXiuKaiS-R-GB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粉紫色莫兰迪开题报告毕业论文毕业答辩ppt演示文稿</dc:title>
  <dc:creator>金语盼</dc:creator>
  <cp:lastModifiedBy>语盼 金</cp:lastModifiedBy>
  <cp:revision>5</cp:revision>
  <dcterms:created xsi:type="dcterms:W3CDTF">2006-08-16T00:00:00Z</dcterms:created>
  <dcterms:modified xsi:type="dcterms:W3CDTF">2023-12-29T06:20:23Z</dcterms:modified>
  <dc:identifier>DAF4JABt8R8</dc:identifier>
</cp:coreProperties>
</file>